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63" r:id="rId6"/>
    <p:sldId id="260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4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482B-AF14-46EB-9172-E3963E9E0910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FC57-4719-4665-8CBC-F7ACADC7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668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482B-AF14-46EB-9172-E3963E9E0910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FC57-4719-4665-8CBC-F7ACADC7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71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482B-AF14-46EB-9172-E3963E9E0910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FC57-4719-4665-8CBC-F7ACADC7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915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482B-AF14-46EB-9172-E3963E9E0910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FC57-4719-4665-8CBC-F7ACADC7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00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482B-AF14-46EB-9172-E3963E9E0910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FC57-4719-4665-8CBC-F7ACADC7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087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482B-AF14-46EB-9172-E3963E9E0910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FC57-4719-4665-8CBC-F7ACADC7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45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482B-AF14-46EB-9172-E3963E9E0910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FC57-4719-4665-8CBC-F7ACADC7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084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482B-AF14-46EB-9172-E3963E9E0910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FC57-4719-4665-8CBC-F7ACADC7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245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482B-AF14-46EB-9172-E3963E9E0910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FC57-4719-4665-8CBC-F7ACADC7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482B-AF14-46EB-9172-E3963E9E0910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FC57-4719-4665-8CBC-F7ACADC7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721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482B-AF14-46EB-9172-E3963E9E0910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FC57-4719-4665-8CBC-F7ACADC7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161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A482B-AF14-46EB-9172-E3963E9E0910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BFC57-4719-4665-8CBC-F7ACADC7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20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99957"/>
          </a:xfrm>
        </p:spPr>
        <p:txBody>
          <a:bodyPr>
            <a:normAutofit fontScale="90000"/>
          </a:bodyPr>
          <a:lstStyle/>
          <a:p>
            <a:r>
              <a:rPr lang="ky-KG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Кыргыз тили жана адабиятындагы жеке ыкмалар</a:t>
            </a:r>
            <a:br>
              <a:rPr lang="ky-KG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1328" y="5436896"/>
            <a:ext cx="9286672" cy="714983"/>
          </a:xfrm>
        </p:spPr>
        <p:txBody>
          <a:bodyPr>
            <a:normAutofit/>
          </a:bodyPr>
          <a:lstStyle/>
          <a:p>
            <a:r>
              <a:rPr lang="ky-KG" sz="4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Рыскелдиева А.З.</a:t>
            </a:r>
            <a:endParaRPr lang="ru-RU" sz="4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120" y="2449856"/>
            <a:ext cx="5659120" cy="2987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623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y-KG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Акындардын чыгармаларын геометриялык билимин эске алып, тапшырмаларды берүү.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y-KG" dirty="0" smtClean="0"/>
          </a:p>
          <a:p>
            <a:endParaRPr lang="ky-KG" dirty="0"/>
          </a:p>
          <a:p>
            <a:endParaRPr lang="ru-RU" dirty="0"/>
          </a:p>
        </p:txBody>
      </p:sp>
      <p:pic>
        <p:nvPicPr>
          <p:cNvPr id="59" name="Рисунок 58"/>
          <p:cNvPicPr>
            <a:picLocks noChangeAspect="1"/>
          </p:cNvPicPr>
          <p:nvPr/>
        </p:nvPicPr>
        <p:blipFill rotWithShape="1">
          <a:blip r:embed="rId2"/>
          <a:srcRect l="22820" t="13819" r="19743" b="8676"/>
          <a:stretch/>
        </p:blipFill>
        <p:spPr>
          <a:xfrm>
            <a:off x="1676400" y="1690688"/>
            <a:ext cx="8026399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46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4555"/>
          </a:xfrm>
        </p:spPr>
        <p:txBody>
          <a:bodyPr/>
          <a:lstStyle/>
          <a:p>
            <a:pPr algn="ctr"/>
            <a:r>
              <a:rPr lang="ky-KG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Тапшырма үлгүсү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1491" t="25575" r="19059" b="3497"/>
          <a:stretch/>
        </p:blipFill>
        <p:spPr>
          <a:xfrm>
            <a:off x="1717040" y="1331073"/>
            <a:ext cx="8249919" cy="4643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659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/>
          <a:lstStyle/>
          <a:p>
            <a:pPr algn="ctr"/>
            <a:r>
              <a:rPr lang="ky-KG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Тапшырма үлгүсү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31520" y="1203960"/>
            <a:ext cx="10622280" cy="497300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16166" t="10349" r="26667" b="11283"/>
          <a:stretch/>
        </p:blipFill>
        <p:spPr>
          <a:xfrm>
            <a:off x="838201" y="1013724"/>
            <a:ext cx="9875520" cy="4945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864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9795"/>
          </a:xfrm>
        </p:spPr>
        <p:txBody>
          <a:bodyPr/>
          <a:lstStyle/>
          <a:p>
            <a:pPr algn="ctr"/>
            <a:r>
              <a:rPr lang="ky-KG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Тапшырма үлгүсү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831" t="9923" r="14827" b="4130"/>
          <a:stretch/>
        </p:blipFill>
        <p:spPr>
          <a:xfrm>
            <a:off x="1691640" y="1554480"/>
            <a:ext cx="8686799" cy="4587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267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320" y="365125"/>
            <a:ext cx="10698480" cy="945515"/>
          </a:xfrm>
        </p:spPr>
        <p:txBody>
          <a:bodyPr>
            <a:normAutofit/>
          </a:bodyPr>
          <a:lstStyle/>
          <a:p>
            <a:pPr algn="ctr"/>
            <a:r>
              <a:rPr lang="ky-KG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Адам+Адам ыкмасы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ky-KG" dirty="0" smtClean="0"/>
          </a:p>
          <a:p>
            <a:endParaRPr lang="ru-RU" dirty="0"/>
          </a:p>
        </p:txBody>
      </p:sp>
      <p:pic>
        <p:nvPicPr>
          <p:cNvPr id="17" name="Рисунок 16"/>
          <p:cNvPicPr/>
          <p:nvPr/>
        </p:nvPicPr>
        <p:blipFill>
          <a:blip r:embed="rId2"/>
          <a:stretch>
            <a:fillRect/>
          </a:stretch>
        </p:blipFill>
        <p:spPr>
          <a:xfrm>
            <a:off x="5684520" y="1310640"/>
            <a:ext cx="5132387" cy="4526279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655320" y="1310641"/>
            <a:ext cx="4492307" cy="48663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y-KG" sz="2800" dirty="0" smtClean="0"/>
              <a:t>	</a:t>
            </a:r>
            <a:r>
              <a:rPr lang="ky-K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аралык байланыш болот.</a:t>
            </a:r>
          </a:p>
          <a:p>
            <a:r>
              <a:rPr lang="ky-K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Окуучуларын ар тараптуу билимдери бышыкталат.</a:t>
            </a:r>
          </a:p>
          <a:p>
            <a:r>
              <a:rPr lang="ky-K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 жүгүртүүсү калыптанат.</a:t>
            </a:r>
          </a:p>
          <a:p>
            <a:r>
              <a:rPr lang="ky-K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Продуктивдүү жана креативдүү тапшырмалардын келип чыгышына шарт түзөт.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496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6280" y="365125"/>
            <a:ext cx="10637520" cy="991235"/>
          </a:xfrm>
        </p:spPr>
        <p:txBody>
          <a:bodyPr/>
          <a:lstStyle/>
          <a:p>
            <a:pPr algn="ctr"/>
            <a:r>
              <a:rPr lang="ky-KG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«Куралган ийгиликтер» ыкмасы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720" y="1356360"/>
            <a:ext cx="10927080" cy="4820603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y-K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Мында мугалим ар бир кадамга тапшырма берет. Мугалимдин ой таанымына, темага жараша тапшырмаларды түзөт.</a:t>
            </a:r>
          </a:p>
          <a:p>
            <a:pPr marL="457200" lvl="1" indent="0">
              <a:buNone/>
            </a:pPr>
            <a:r>
              <a:rPr lang="ky-K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Окуучулардын жаш өзгөчөлүгүнө жараша буюм, нерселер ж.б. берилет. Мотивациялоочу суроолор ташталат. Окуучунун тапшырмасынын аткарышына стимул берет.</a:t>
            </a:r>
          </a:p>
          <a:p>
            <a:pPr marL="457200" lvl="1" indent="0">
              <a:buNone/>
            </a:pPr>
            <a:r>
              <a:rPr lang="ky-K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Мугалим  тарабынан коюлган максатка карата окуучулар жеткенге аракеттерди көрүшөт.</a:t>
            </a:r>
          </a:p>
          <a:p>
            <a:pPr marL="457200" lvl="1" indent="0">
              <a:buNone/>
            </a:pP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Кыргыз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тилден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lvl="1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y-K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үйлөм мүчөлөрү боюнча талдоо жүргүзүү керек.</a:t>
            </a:r>
          </a:p>
          <a:p>
            <a:pPr marL="914400" lvl="1" indent="-457200">
              <a:buAutoNum type="arabicPeriod"/>
            </a:pP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Үйдө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жакканга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ширеңке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болчу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>
              <a:buAutoNum type="arabicPeriod"/>
            </a:pP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Кошунаныкына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жиберди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үйдөн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жалаң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жылаңайлак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чуркап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чыкты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AutoNum type="arabicPeriod"/>
            </a:pP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кайра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чуркап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келаткан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болчу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Бирок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 так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эшиктин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тайгаланып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жыгылып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калды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1" indent="0">
              <a:buNone/>
            </a:pPr>
            <a:r>
              <a:rPr lang="ky-K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кичине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кызга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боорум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ооругандан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ыйлап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жибердим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ky-K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Эгер ар бир кадамды туура аткарса, тапшырманы туура аткарган</a:t>
            </a:r>
          </a:p>
          <a:p>
            <a:pPr marL="457200" lvl="1" indent="0">
              <a:buNone/>
            </a:pPr>
            <a:r>
              <a:rPr lang="ky-K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y-K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болот.</a:t>
            </a:r>
          </a:p>
          <a:p>
            <a:pPr marL="457200" lvl="1" indent="0">
              <a:buNone/>
            </a:pPr>
            <a:r>
              <a:rPr lang="ky-K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Мугалим пайыздык көрсөткүч менен окуучуларды баалайт.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866" y="3649129"/>
            <a:ext cx="3368607" cy="269488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725711" y="5904689"/>
            <a:ext cx="252919" cy="2722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044774" y="4562271"/>
            <a:ext cx="181584" cy="1620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237377" y="4484451"/>
            <a:ext cx="181584" cy="2398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335311" y="4724298"/>
            <a:ext cx="252919" cy="2722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214043" y="4724298"/>
            <a:ext cx="230222" cy="2722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226358" y="5444468"/>
            <a:ext cx="205904" cy="271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7000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485" y="365126"/>
            <a:ext cx="10585315" cy="704918"/>
          </a:xfrm>
        </p:spPr>
        <p:txBody>
          <a:bodyPr>
            <a:normAutofit/>
          </a:bodyPr>
          <a:lstStyle/>
          <a:p>
            <a:pPr algn="ctr"/>
            <a:r>
              <a:rPr lang="ky-KG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«Куралган ийгиликтер» ыкмасы</a:t>
            </a:r>
            <a:endParaRPr lang="ru-RU" sz="36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 rot="10800000" flipV="1">
            <a:off x="768485" y="1535452"/>
            <a:ext cx="922182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y-KG" altLang="zh-CN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Зат атооч. Жөндөлүшүнүн типтери.  Алардын  өз ара айырмачылыктары</a:t>
            </a:r>
            <a:endParaRPr kumimoji="0" lang="ru-RU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82495" y="2259305"/>
            <a:ext cx="112095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y-KG" altLang="zh-CN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Төмөнкү суроолордун ар бир тапшырмасына туура жооп берип, автомобилге ээ бол!</a:t>
            </a:r>
            <a:endParaRPr kumimoji="0" lang="ru-RU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982495" y="1987960"/>
            <a:ext cx="749029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y-KG" altLang="zh-CN" sz="1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Эскертүү:</a:t>
            </a:r>
            <a:r>
              <a:rPr kumimoji="0" lang="ky-KG" altLang="zh-CN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Ар бир тапшырманы аткаруу менен автомобилдин тетиктерин чогултуу зарыл.</a:t>
            </a:r>
            <a:r>
              <a:rPr kumimoji="0" lang="ru-RU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Объект 8" descr="G:\Мои документы\атыр\китеп 7-кл\2192_img-666659659_10709776606724134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57591" y="2549812"/>
            <a:ext cx="3599235" cy="1963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2095"/>
          <p:cNvSpPr>
            <a:spLocks noChangeArrowheads="1"/>
          </p:cNvSpPr>
          <p:nvPr/>
        </p:nvSpPr>
        <p:spPr bwMode="auto">
          <a:xfrm>
            <a:off x="1614791" y="3753465"/>
            <a:ext cx="598933" cy="537845"/>
          </a:xfrm>
          <a:prstGeom prst="irregularSeal1">
            <a:avLst/>
          </a:prstGeom>
          <a:solidFill>
            <a:schemeClr val="accent2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miter lim="800000"/>
            <a:headEnd/>
            <a:tailEnd/>
          </a:ln>
          <a:effectLst>
            <a:outerShdw dist="28398" dir="3806097" algn="ctr" rotWithShape="0">
              <a:schemeClr val="accent2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3</a:t>
            </a:r>
            <a:endParaRPr lang="ru-RU" sz="1100" dirty="0">
              <a:effectLst/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" name="AutoShape 2095"/>
          <p:cNvSpPr>
            <a:spLocks noChangeArrowheads="1"/>
          </p:cNvSpPr>
          <p:nvPr/>
        </p:nvSpPr>
        <p:spPr bwMode="auto">
          <a:xfrm>
            <a:off x="3833390" y="3484542"/>
            <a:ext cx="699699" cy="537845"/>
          </a:xfrm>
          <a:prstGeom prst="irregularSeal1">
            <a:avLst/>
          </a:prstGeom>
          <a:solidFill>
            <a:schemeClr val="accent2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miter lim="800000"/>
            <a:headEnd/>
            <a:tailEnd/>
          </a:ln>
          <a:effectLst>
            <a:outerShdw dist="28398" dir="3806097" algn="ctr" rotWithShape="0">
              <a:schemeClr val="accent2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4</a:t>
            </a:r>
            <a:endParaRPr lang="ru-RU" sz="1100" dirty="0">
              <a:effectLst/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2" name="AutoShape 2095"/>
          <p:cNvSpPr>
            <a:spLocks noChangeArrowheads="1"/>
          </p:cNvSpPr>
          <p:nvPr/>
        </p:nvSpPr>
        <p:spPr bwMode="auto">
          <a:xfrm flipH="1">
            <a:off x="2613241" y="3354630"/>
            <a:ext cx="581356" cy="537845"/>
          </a:xfrm>
          <a:prstGeom prst="irregularSeal1">
            <a:avLst/>
          </a:prstGeom>
          <a:solidFill>
            <a:schemeClr val="accent2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miter lim="800000"/>
            <a:headEnd/>
            <a:tailEnd/>
          </a:ln>
          <a:effectLst>
            <a:outerShdw dist="28398" dir="3806097" algn="ctr" rotWithShape="0">
              <a:schemeClr val="accent2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2</a:t>
            </a:r>
            <a:endParaRPr lang="ru-RU" sz="1100" dirty="0">
              <a:effectLst/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3" name="AutoShape 2095"/>
          <p:cNvSpPr>
            <a:spLocks noChangeArrowheads="1"/>
          </p:cNvSpPr>
          <p:nvPr/>
        </p:nvSpPr>
        <p:spPr bwMode="auto">
          <a:xfrm>
            <a:off x="1789889" y="2613793"/>
            <a:ext cx="608873" cy="537845"/>
          </a:xfrm>
          <a:prstGeom prst="irregularSeal1">
            <a:avLst/>
          </a:prstGeom>
          <a:solidFill>
            <a:schemeClr val="accent2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miter lim="800000"/>
            <a:headEnd/>
            <a:tailEnd/>
          </a:ln>
          <a:effectLst>
            <a:outerShdw dist="28398" dir="3806097" algn="ctr" rotWithShape="0">
              <a:schemeClr val="accent2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5</a:t>
            </a:r>
            <a:endParaRPr lang="ru-RU" sz="1100">
              <a:effectLst/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4" name="AutoShape 2095"/>
          <p:cNvSpPr>
            <a:spLocks noChangeArrowheads="1"/>
          </p:cNvSpPr>
          <p:nvPr/>
        </p:nvSpPr>
        <p:spPr bwMode="auto">
          <a:xfrm flipH="1">
            <a:off x="2697055" y="3892475"/>
            <a:ext cx="697404" cy="546285"/>
          </a:xfrm>
          <a:prstGeom prst="irregularSeal1">
            <a:avLst/>
          </a:prstGeom>
          <a:solidFill>
            <a:schemeClr val="accent2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miter lim="800000"/>
            <a:headEnd/>
            <a:tailEnd/>
          </a:ln>
          <a:effectLst>
            <a:outerShdw dist="28398" dir="3806097" algn="ctr" rotWithShape="0">
              <a:schemeClr val="accent2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1</a:t>
            </a:r>
            <a:endParaRPr lang="ru-RU" sz="1100" dirty="0">
              <a:effectLst/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59949" y="2280348"/>
            <a:ext cx="3725693" cy="36146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y-KG" dirty="0"/>
              <a:t> </a:t>
            </a:r>
            <a:endParaRPr lang="ru-RU" dirty="0"/>
          </a:p>
          <a:p>
            <a:pPr lvl="0"/>
            <a: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1.Төмөнкү </a:t>
            </a:r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сөздөрдүн арасынан зат атоочту белгиле.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оюн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эч ким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чуркоо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ылдам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–да  кайсы жөндөмөнүн мүчөсү?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барыш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табыш</a:t>
            </a:r>
            <a:b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жатыш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Г)чыгыш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6493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6034" y="365126"/>
            <a:ext cx="10497766" cy="627096"/>
          </a:xfrm>
        </p:spPr>
        <p:txBody>
          <a:bodyPr>
            <a:normAutofit/>
          </a:bodyPr>
          <a:lstStyle/>
          <a:p>
            <a:pPr algn="ctr"/>
            <a:r>
              <a:rPr lang="ky-KG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«Футбол талаасы» топтук оюн ыкмасы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340" y="3220720"/>
            <a:ext cx="4476750" cy="3007600"/>
          </a:xfrm>
        </p:spPr>
      </p:pic>
      <p:sp>
        <p:nvSpPr>
          <p:cNvPr id="5" name="Прямоугольник 4"/>
          <p:cNvSpPr/>
          <p:nvPr/>
        </p:nvSpPr>
        <p:spPr>
          <a:xfrm>
            <a:off x="1050587" y="1147864"/>
            <a:ext cx="10214043" cy="12062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y-KG" dirty="0" smtClean="0"/>
              <a:t>	Оюндун шарты менен мугалим тааныштырат.</a:t>
            </a:r>
          </a:p>
          <a:p>
            <a:r>
              <a:rPr lang="ky-KG" dirty="0" smtClean="0"/>
              <a:t>Топторго берилген предметтеги тапшырмаларды мугалимдин көрсөтмөсү менен аткарышат.</a:t>
            </a:r>
          </a:p>
          <a:p>
            <a:r>
              <a:rPr lang="ky-KG" dirty="0" smtClean="0"/>
              <a:t>Топтогон упайлардын эсебинен курамдын жеңиши аныкталат. Билимдери бааланат. Кайсы темаданын үстүндө кайрадан окуучу менен иштөөсүнө   мугалимге анык болот.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620" b="11310"/>
          <a:stretch/>
        </p:blipFill>
        <p:spPr>
          <a:xfrm>
            <a:off x="1050587" y="3427971"/>
            <a:ext cx="2042809" cy="1951426"/>
          </a:xfrm>
          <a:prstGeom prst="rect">
            <a:avLst/>
          </a:prstGeom>
        </p:spPr>
      </p:pic>
      <p:pic>
        <p:nvPicPr>
          <p:cNvPr id="6146" name="Picture 2" descr="Молодежь картинка рисунок фото Oshel.ru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67" b="11762"/>
          <a:stretch/>
        </p:blipFill>
        <p:spPr bwMode="auto">
          <a:xfrm>
            <a:off x="9022080" y="3814170"/>
            <a:ext cx="1767840" cy="202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9332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95</Words>
  <Application>Microsoft Office PowerPoint</Application>
  <PresentationFormat>Широкоэкранный</PresentationFormat>
  <Paragraphs>57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Malgun Gothic</vt:lpstr>
      <vt:lpstr>Arial</vt:lpstr>
      <vt:lpstr>Calibri</vt:lpstr>
      <vt:lpstr>Calibri Light</vt:lpstr>
      <vt:lpstr>等线</vt:lpstr>
      <vt:lpstr>Times New Roman</vt:lpstr>
      <vt:lpstr>Тема Office</vt:lpstr>
      <vt:lpstr>Кыргыз тили жана адабиятындагы жеке ыкмалар </vt:lpstr>
      <vt:lpstr>Акындардын чыгармаларын геометриялык билимин эске алып, тапшырмаларды берүү.</vt:lpstr>
      <vt:lpstr>Тапшырма үлгүсү</vt:lpstr>
      <vt:lpstr>Тапшырма үлгүсү</vt:lpstr>
      <vt:lpstr>Тапшырма үлгүсү</vt:lpstr>
      <vt:lpstr>Адам+Адам ыкмасы</vt:lpstr>
      <vt:lpstr>«Куралган ийгиликтер» ыкмасы</vt:lpstr>
      <vt:lpstr>«Куралган ийгиликтер» ыкмасы</vt:lpstr>
      <vt:lpstr>«Футбол талаасы» топтук оюн ыкмасы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Кыргыз тили жана адабиятындагы жеке ыкмалар</dc:title>
  <dc:creator>User</dc:creator>
  <cp:lastModifiedBy>User</cp:lastModifiedBy>
  <cp:revision>20</cp:revision>
  <dcterms:created xsi:type="dcterms:W3CDTF">2024-03-17T05:12:01Z</dcterms:created>
  <dcterms:modified xsi:type="dcterms:W3CDTF">2024-03-17T09:23:10Z</dcterms:modified>
</cp:coreProperties>
</file>