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1" r:id="rId4"/>
    <p:sldId id="262" r:id="rId5"/>
    <p:sldId id="267" r:id="rId6"/>
    <p:sldId id="274" r:id="rId7"/>
    <p:sldId id="276" r:id="rId8"/>
    <p:sldId id="278" r:id="rId9"/>
    <p:sldId id="269" r:id="rId10"/>
    <p:sldId id="280" r:id="rId11"/>
    <p:sldId id="283" r:id="rId12"/>
    <p:sldId id="271" r:id="rId13"/>
    <p:sldId id="28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EA68BC1-0214-475A-AAEB-F2C106BEDF3D}">
      <dgm:prSet/>
      <dgm:spPr/>
      <dgm:t>
        <a:bodyPr rtlCol="0"/>
        <a:lstStyle/>
        <a:p>
          <a:pPr rtl="0"/>
          <a:r>
            <a:rPr lang="ky-KG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Бөлүкчөлөр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D39F5498-D166-4D4F-959E-220D13F281F2}" type="parTrans" cxnId="{4A7F6715-186E-49A7-B901-131CC9610C6D}">
      <dgm:prSet/>
      <dgm:spPr/>
      <dgm:t>
        <a:bodyPr rtlCol="0"/>
        <a:lstStyle/>
        <a:p>
          <a:pPr rtl="0"/>
          <a:endParaRPr lang="en-US"/>
        </a:p>
      </dgm:t>
    </dgm:pt>
    <dgm:pt modelId="{D52D63DB-7300-43C9-9B4D-DCAB119753ED}" type="sibTrans" cxnId="{4A7F6715-186E-49A7-B901-131CC9610C6D}">
      <dgm:prSet/>
      <dgm:spPr/>
      <dgm:t>
        <a:bodyPr rtlCol="0"/>
        <a:lstStyle/>
        <a:p>
          <a:pPr rtl="0"/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ru-RU" sz="160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өтө</a:t>
          </a:r>
          <a:r>
            <a: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абдан</a:t>
          </a:r>
          <a:r>
            <a: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жана</a:t>
          </a:r>
          <a:r>
            <a: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эң</a:t>
          </a:r>
          <a:r>
            <a: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түк</a:t>
          </a:r>
          <a:endParaRPr lang="en-US" sz="1600" dirty="0">
            <a:latin typeface="Calibri" panose="020F0502020204030204" pitchFamily="34" charset="0"/>
            <a:ea typeface="Calibri" charset="0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 rtlCol="0"/>
        <a:lstStyle/>
        <a:p>
          <a:pPr rtl="0"/>
          <a:endParaRPr lang="en-US"/>
        </a:p>
      </dgm:t>
    </dgm:pt>
    <dgm:pt modelId="{81ADE71D-3BBC-45B9-8FE7-89C53F21FB8E}" type="sibTrans" cxnId="{E6E94786-140A-4645-ACBD-B11A56308E02}">
      <dgm:prSet/>
      <dgm:spPr/>
      <dgm:t>
        <a:bodyPr rtlCol="0"/>
        <a:lstStyle/>
        <a:p>
          <a:pPr rtl="0"/>
          <a:endParaRPr lang="en-US"/>
        </a:p>
      </dgm:t>
    </dgm:pt>
    <dgm:pt modelId="{57B30C7E-2C98-474C-972A-4A9F013596F6}">
      <dgm:prSet/>
      <dgm:spPr/>
      <dgm:t>
        <a:bodyPr rtlCol="0"/>
        <a:lstStyle/>
        <a:p>
          <a:pPr rtl="0"/>
          <a:r>
            <a:rPr lang="ru-RU" b="1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Б</a:t>
          </a:r>
          <a:r>
            <a:rPr lang="ru" b="1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айламталар </a:t>
          </a:r>
          <a:endParaRPr lang="ru" b="1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3C56CB1B-7905-41E8-90E6-A55A14BA7821}" type="parTrans" cxnId="{13126A2F-129D-4762-93CF-9798949EB589}">
      <dgm:prSet/>
      <dgm:spPr/>
      <dgm:t>
        <a:bodyPr rtlCol="0"/>
        <a:lstStyle/>
        <a:p>
          <a:pPr rtl="0"/>
          <a:endParaRPr lang="en-US"/>
        </a:p>
      </dgm:t>
    </dgm:pt>
    <dgm:pt modelId="{7F14057D-1A20-4F64-A110-C77AC5F00602}" type="sibTrans" cxnId="{13126A2F-129D-4762-93CF-9798949EB589}">
      <dgm:prSet/>
      <dgm:spPr/>
      <dgm:t>
        <a:bodyPr rtlCol="0"/>
        <a:lstStyle/>
        <a:p>
          <a:pPr rtl="0"/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ru-RU" sz="1600" b="1" i="1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анткени</a:t>
          </a:r>
          <a:r>
            <a:rPr lang="ru-RU" sz="1600" b="1" i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себеби</a:t>
          </a:r>
          <a:r>
            <a:rPr lang="ru-RU" sz="1600" b="1" i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бирок, </a:t>
          </a:r>
          <a:r>
            <a:rPr lang="ru-RU" sz="1600" b="1" i="1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үчүн</a:t>
          </a:r>
          <a:r>
            <a:rPr lang="ru-RU" sz="1600" b="1" i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андыктан</a:t>
          </a:r>
          <a:endParaRPr lang="en-US" sz="1600" dirty="0">
            <a:latin typeface="Calibri" panose="020F0502020204030204" pitchFamily="34" charset="0"/>
            <a:ea typeface="Calibri" charset="0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 rtlCol="0"/>
        <a:lstStyle/>
        <a:p>
          <a:pPr rtl="0"/>
          <a:endParaRPr lang="en-US"/>
        </a:p>
      </dgm:t>
    </dgm:pt>
    <dgm:pt modelId="{5B9815BA-8A8F-4251-B182-AD39A4FE26DD}" type="sibTrans" cxnId="{D6AF6FC0-4B56-4246-AC09-69D41F1CFC6B}">
      <dgm:prSet/>
      <dgm:spPr/>
      <dgm:t>
        <a:bodyPr rtlCol="0"/>
        <a:lstStyle/>
        <a:p>
          <a:pPr rtl="0"/>
          <a:endParaRPr lang="en-US"/>
        </a:p>
      </dgm:t>
    </dgm:pt>
    <dgm:pt modelId="{0A954AA6-C6B0-4271-8792-CCCE30CE7D69}">
      <dgm:prSet/>
      <dgm:spPr/>
      <dgm:t>
        <a:bodyPr rtlCol="0"/>
        <a:lstStyle/>
        <a:p>
          <a:pPr rtl="0"/>
          <a:r>
            <a:rPr lang="ru-RU" b="1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Ж</a:t>
          </a:r>
          <a:r>
            <a:rPr lang="ru" b="1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андоочтор </a:t>
          </a:r>
          <a:endParaRPr lang="ru" b="1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81CA91A9-12C9-4000-A833-6528B617CCA1}" type="parTrans" cxnId="{61DE8435-87FC-4ED8-A1D9-A0E36224C192}">
      <dgm:prSet/>
      <dgm:spPr/>
      <dgm:t>
        <a:bodyPr rtlCol="0"/>
        <a:lstStyle/>
        <a:p>
          <a:pPr rtl="0"/>
          <a:endParaRPr lang="en-US"/>
        </a:p>
      </dgm:t>
    </dgm:pt>
    <dgm:pt modelId="{7635DF39-FFCE-4F67-A43A-C3F7B847830D}" type="sibTrans" cxnId="{61DE8435-87FC-4ED8-A1D9-A0E36224C192}">
      <dgm:prSet/>
      <dgm:spPr/>
      <dgm:t>
        <a:bodyPr rtlCol="0"/>
        <a:lstStyle/>
        <a:p>
          <a:pPr rtl="0"/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ru-RU" sz="1600" b="0" i="0" dirty="0" smtClean="0">
              <a:latin typeface="Calibri" panose="020F0502020204030204" pitchFamily="34" charset="0"/>
            </a:rPr>
            <a:t>к</a:t>
          </a:r>
          <a:r>
            <a:rPr lang="ru" sz="1600" b="0" i="0" dirty="0" smtClean="0">
              <a:latin typeface="Calibri" panose="020F0502020204030204" pitchFamily="34" charset="0"/>
            </a:rPr>
            <a:t>арата, бойдон, боюнча, бейм, ары</a:t>
          </a:r>
          <a:endParaRPr lang="en-US" sz="1600" dirty="0">
            <a:latin typeface="Calibri" panose="020F0502020204030204" pitchFamily="34" charset="0"/>
            <a:ea typeface="Calibri" charset="0"/>
            <a:cs typeface="Calibri" charset="0"/>
          </a:endParaRPr>
        </a:p>
      </dgm:t>
    </dgm:pt>
    <dgm:pt modelId="{FD106F30-FED7-4A4D-9063-A51FC1861B8D}" type="parTrans" cxnId="{122438FB-0EB1-4DC7-B97A-C5EDE3236321}">
      <dgm:prSet/>
      <dgm:spPr/>
      <dgm:t>
        <a:bodyPr rtlCol="0"/>
        <a:lstStyle/>
        <a:p>
          <a:pPr rtl="0"/>
          <a:endParaRPr lang="en-US"/>
        </a:p>
      </dgm:t>
    </dgm:pt>
    <dgm:pt modelId="{C5AC6457-3C00-4583-9061-8DA5017D63FF}" type="sibTrans" cxnId="{122438FB-0EB1-4DC7-B97A-C5EDE3236321}">
      <dgm:prSet/>
      <dgm:spPr/>
      <dgm:t>
        <a:bodyPr rtlCol="0"/>
        <a:lstStyle/>
        <a:p>
          <a:pPr rtl="0"/>
          <a:endParaRPr lang="en-US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10C52EF-D1F5-4581-A150-24B263AF9343}" type="pres">
      <dgm:prSet presAssocID="{CEA68BC1-0214-475A-AAEB-F2C106BEDF3D}" presName="desTx" presStyleLbl="alignAccFollowNode1" presStyleIdx="0" presStyleCnt="3">
        <dgm:presLayoutVars/>
      </dgm:prSet>
      <dgm:spPr/>
      <dgm:t>
        <a:bodyPr/>
        <a:lstStyle/>
        <a:p>
          <a:endParaRPr lang="ru-RU"/>
        </a:p>
      </dgm:t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382FB71-379A-4A42-BEC2-AAF439B565D5}" type="pres">
      <dgm:prSet presAssocID="{57B30C7E-2C98-474C-972A-4A9F013596F6}" presName="desTx" presStyleLbl="alignAccFollowNode1" presStyleIdx="1" presStyleCnt="3">
        <dgm:presLayoutVars/>
      </dgm:prSet>
      <dgm:spPr/>
      <dgm:t>
        <a:bodyPr/>
        <a:lstStyle/>
        <a:p>
          <a:endParaRPr lang="ru-RU"/>
        </a:p>
      </dgm:t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9AD3F7-B2B6-4709-A43B-C22DEB981B39}" type="pres">
      <dgm:prSet presAssocID="{0A954AA6-C6B0-4271-8792-CCCE30CE7D69}" presName="desTx" presStyleLbl="alignAccFollowNode1" presStyleIdx="2" presStyleCnt="3">
        <dgm:presLayoutVars/>
      </dgm:prSet>
      <dgm:spPr/>
      <dgm:t>
        <a:bodyPr/>
        <a:lstStyle/>
        <a:p>
          <a:endParaRPr lang="ru-RU"/>
        </a:p>
      </dgm:t>
    </dgm:pt>
  </dgm:ptLst>
  <dgm:cxnLst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1199" y="869949"/>
          <a:ext cx="3563633" cy="1069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06" tIns="281606" rIns="281606" bIns="281606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Бөлүкчөлөр</a:t>
          </a:r>
          <a:endParaRPr lang="en-US" sz="3600" kern="1200" dirty="0">
            <a:solidFill>
              <a:schemeClr val="bg1"/>
            </a:solidFill>
            <a:latin typeface="+mj-lt"/>
          </a:endParaRPr>
        </a:p>
      </dsp:txBody>
      <dsp:txXfrm>
        <a:off x="1199" y="869949"/>
        <a:ext cx="3563633" cy="1069090"/>
      </dsp:txXfrm>
    </dsp:sp>
    <dsp:sp modelId="{910C52EF-D1F5-4581-A150-24B263AF9343}">
      <dsp:nvSpPr>
        <dsp:cNvPr id="0" name=""/>
        <dsp:cNvSpPr/>
      </dsp:nvSpPr>
      <dsp:spPr>
        <a:xfrm>
          <a:off x="1199" y="1939040"/>
          <a:ext cx="3563633" cy="1540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өтө</a:t>
          </a:r>
          <a:r>
            <a:rPr lang="ru-RU" sz="1600" b="1" i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абдан</a:t>
          </a:r>
          <a:r>
            <a:rPr lang="ru-RU" sz="1600" b="1" i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жана</a:t>
          </a:r>
          <a:r>
            <a:rPr lang="ru-RU" sz="1600" b="1" i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эң</a:t>
          </a:r>
          <a:r>
            <a:rPr lang="ru-RU" sz="1600" b="1" i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түк</a:t>
          </a:r>
          <a:endParaRPr lang="en-US" sz="1600" kern="1200" dirty="0">
            <a:latin typeface="Calibri" panose="020F0502020204030204" pitchFamily="34" charset="0"/>
            <a:ea typeface="Calibri" charset="0"/>
            <a:cs typeface="Calibri" charset="0"/>
          </a:endParaRPr>
        </a:p>
      </dsp:txBody>
      <dsp:txXfrm>
        <a:off x="1199" y="1939040"/>
        <a:ext cx="3563633" cy="1540759"/>
      </dsp:txXfrm>
    </dsp:sp>
    <dsp:sp modelId="{1F484571-9C36-4EBC-94E8-740ECF59A9E8}">
      <dsp:nvSpPr>
        <dsp:cNvPr id="0" name=""/>
        <dsp:cNvSpPr/>
      </dsp:nvSpPr>
      <dsp:spPr>
        <a:xfrm>
          <a:off x="3672833" y="869949"/>
          <a:ext cx="3563633" cy="10690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06" tIns="281606" rIns="281606" bIns="281606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Б</a:t>
          </a:r>
          <a:r>
            <a:rPr lang="ru" sz="3600" b="1" kern="1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айламталар </a:t>
          </a:r>
          <a:endParaRPr lang="ru" sz="3600" b="1" kern="120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sp:txBody>
      <dsp:txXfrm>
        <a:off x="3672833" y="869949"/>
        <a:ext cx="3563633" cy="1069090"/>
      </dsp:txXfrm>
    </dsp:sp>
    <dsp:sp modelId="{8382FB71-379A-4A42-BEC2-AAF439B565D5}">
      <dsp:nvSpPr>
        <dsp:cNvPr id="0" name=""/>
        <dsp:cNvSpPr/>
      </dsp:nvSpPr>
      <dsp:spPr>
        <a:xfrm>
          <a:off x="3672833" y="1939040"/>
          <a:ext cx="3563633" cy="15407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анткени</a:t>
          </a:r>
          <a:r>
            <a:rPr lang="ru-RU" sz="1600" b="1" i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себеби</a:t>
          </a:r>
          <a:r>
            <a:rPr lang="ru-RU" sz="1600" b="1" i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бирок, </a:t>
          </a:r>
          <a:r>
            <a:rPr lang="ru-RU" sz="1600" b="1" i="1" kern="1200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үчүн</a:t>
          </a:r>
          <a:r>
            <a:rPr lang="ru-RU" sz="1600" b="1" i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baseline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андыктан</a:t>
          </a:r>
          <a:endParaRPr lang="en-US" sz="1600" kern="1200" dirty="0">
            <a:latin typeface="Calibri" panose="020F0502020204030204" pitchFamily="34" charset="0"/>
            <a:ea typeface="Calibri" charset="0"/>
            <a:cs typeface="Calibri" charset="0"/>
          </a:endParaRPr>
        </a:p>
      </dsp:txBody>
      <dsp:txXfrm>
        <a:off x="3672833" y="1939040"/>
        <a:ext cx="3563633" cy="1540759"/>
      </dsp:txXfrm>
    </dsp:sp>
    <dsp:sp modelId="{6B33ABE5-CEF1-4B39-82C3-F1FC644C0A8F}">
      <dsp:nvSpPr>
        <dsp:cNvPr id="0" name=""/>
        <dsp:cNvSpPr/>
      </dsp:nvSpPr>
      <dsp:spPr>
        <a:xfrm>
          <a:off x="7344466" y="869949"/>
          <a:ext cx="3563633" cy="1069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06" tIns="281606" rIns="281606" bIns="281606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Ж</a:t>
          </a:r>
          <a:r>
            <a:rPr lang="ru" sz="3600" b="1" kern="1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андоочтор </a:t>
          </a:r>
          <a:endParaRPr lang="ru" sz="3600" b="1" kern="120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sp:txBody>
      <dsp:txXfrm>
        <a:off x="7344466" y="869949"/>
        <a:ext cx="3563633" cy="1069090"/>
      </dsp:txXfrm>
    </dsp:sp>
    <dsp:sp modelId="{D49AD3F7-B2B6-4709-A43B-C22DEB981B39}">
      <dsp:nvSpPr>
        <dsp:cNvPr id="0" name=""/>
        <dsp:cNvSpPr/>
      </dsp:nvSpPr>
      <dsp:spPr>
        <a:xfrm>
          <a:off x="7344466" y="1939040"/>
          <a:ext cx="3563633" cy="15407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latin typeface="Calibri" panose="020F0502020204030204" pitchFamily="34" charset="0"/>
            </a:rPr>
            <a:t>к</a:t>
          </a:r>
          <a:r>
            <a:rPr lang="ru" sz="1600" b="0" i="0" kern="1200" dirty="0" smtClean="0">
              <a:latin typeface="Calibri" panose="020F0502020204030204" pitchFamily="34" charset="0"/>
            </a:rPr>
            <a:t>арата, бойдон, боюнча, бейм, ары</a:t>
          </a:r>
          <a:endParaRPr lang="en-US" sz="1600" kern="1200" dirty="0">
            <a:latin typeface="Calibri" panose="020F0502020204030204" pitchFamily="34" charset="0"/>
            <a:ea typeface="Calibri" charset="0"/>
            <a:cs typeface="Calibri" charset="0"/>
          </a:endParaRPr>
        </a:p>
      </dsp:txBody>
      <dsp:txXfrm>
        <a:off x="7344466" y="1939040"/>
        <a:ext cx="3563633" cy="154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и направления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62E2B-35C2-4ED7-A13B-4CF9D0BE2FA9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97E2-44DB-408D-B822-1CEC6E626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1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9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3AC3AA-9C47-4E0B-BAC0-E8DEA4AD5A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3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3118E17-E86B-4918-AC6E-373CA9D866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4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3AC3AA-9C47-4E0B-BAC0-E8DEA4AD5A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0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3AC3AA-9C47-4E0B-BAC0-E8DEA4AD5A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8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1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8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3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3AC3AA-9C47-4E0B-BAC0-E8DEA4AD5A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9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1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9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0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8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Справа внизу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Графический объект 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grpSp>
        <p:nvGrpSpPr>
          <p:cNvPr id="9" name="Вверху справа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baseline="0"/>
            </a:lvl1pPr>
          </a:lstStyle>
          <a:p>
            <a:pPr algn="l" rtl="0"/>
            <a:endParaRPr lang="ru-RU" sz="5400" noProof="0">
              <a:cs typeface="Posterama" panose="020B0504020200020000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2400">
                <a:latin typeface="Calibri" panose="020F0502020204030204" pitchFamily="34" charset="0"/>
              </a:defRPr>
            </a:lvl1pPr>
          </a:lstStyle>
          <a:p>
            <a:pPr algn="l" rtl="0">
              <a:lnSpc>
                <a:spcPct val="110000"/>
              </a:lnSpc>
            </a:pPr>
            <a:endParaRPr lang="ru-RU" sz="2200" noProof="0">
              <a:cs typeface="Segoe UI Semilight" panose="020B0402040204020203" pitchFamily="34" charset="0"/>
            </a:endParaRPr>
          </a:p>
        </p:txBody>
      </p:sp>
      <p:grpSp>
        <p:nvGrpSpPr>
          <p:cNvPr id="21" name="Перекрестие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2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вестка дн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Вверху слева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Справа внизу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Графический объект 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Полилиния: Фигура 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Полилиния: Фигура 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Полилиния: Фигура 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 rtlCol="0"/>
          <a:lstStyle/>
          <a:p>
            <a:pPr rtl="0">
              <a:lnSpc>
                <a:spcPct val="100000"/>
              </a:lnSpc>
            </a:pPr>
            <a:endParaRPr lang="ru-RU" noProof="0"/>
          </a:p>
        </p:txBody>
      </p:sp>
      <p:sp>
        <p:nvSpPr>
          <p:cNvPr id="65" name="Текст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61" name="Рисунок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62" name="Рисунок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57" name="Дата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58" name="Нижний колонтитул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9" name="Номер слайда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73B850FF-6169-4056-8077-06FFA93A536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752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рыв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Справа внизу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Графический объект 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Вверху слева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Полилиния: Фигура 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algn="l" rtl="0"/>
            <a:endParaRPr lang="ru-RU" sz="5400" noProof="0">
              <a:cs typeface="Posterama" panose="020B0504020200020000" pitchFamily="34" charset="0"/>
            </a:endParaRPr>
          </a:p>
        </p:txBody>
      </p:sp>
      <p:grpSp>
        <p:nvGrpSpPr>
          <p:cNvPr id="28" name="Перекрестие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Текст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rtlCol="0" anchor="b">
            <a:noAutofit/>
          </a:bodyPr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</a:t>
            </a:r>
          </a:p>
          <a:p>
            <a:pPr rtl="0"/>
            <a:r>
              <a:rPr lang="ru-RU" noProof="0"/>
              <a:t>добавить фотографию</a:t>
            </a:r>
          </a:p>
        </p:txBody>
      </p:sp>
      <p:sp>
        <p:nvSpPr>
          <p:cNvPr id="48" name="Рисунок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</a:t>
            </a:r>
          </a:p>
          <a:p>
            <a:pPr rtl="0"/>
            <a:r>
              <a:rPr lang="ru-RU" noProof="0"/>
              <a:t>добавить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238238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Вверху слева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Полилиния: Фигура 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endParaRPr lang="ru-RU" noProof="0"/>
          </a:p>
        </p:txBody>
      </p:sp>
      <p:grpSp>
        <p:nvGrpSpPr>
          <p:cNvPr id="14" name="Справа внизу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Графический объект 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Полилиния: Фигура 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4" name="Дата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25" name="Нижний колонтитул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26" name="Номер слайда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73B850FF-6169-4056-8077-06FFA93A53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  <a:lvl4pPr marL="1371600" indent="0">
              <a:buNone/>
              <a:defRPr>
                <a:latin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492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ременная шка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Вверху слева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Полилиния: Фигура 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Справа внизу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Графический объект 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rtlCol="0" anchor="ctr"/>
          <a:lstStyle/>
          <a:p>
            <a:pPr rtl="0">
              <a:lnSpc>
                <a:spcPct val="100000"/>
              </a:lnSpc>
            </a:pPr>
            <a:endParaRPr lang="ru-RU" noProof="0"/>
          </a:p>
        </p:txBody>
      </p:sp>
      <p:sp>
        <p:nvSpPr>
          <p:cNvPr id="24" name="Дата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25" name="Нижний колонтитул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26" name="Номер слайда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73B850FF-6169-4056-8077-06FFA93A53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  <a:lvl4pPr marL="1371600" indent="0">
              <a:buNone/>
              <a:defRPr>
                <a:latin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774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2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3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2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2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4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8970-F967-48E6-A1DE-16CDB1638D6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A94D-70D2-45D1-9AA0-6CF607997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усулдары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сабактарымда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54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894" y="1683640"/>
            <a:ext cx="4631659" cy="1906621"/>
          </a:xfrm>
        </p:spPr>
        <p:txBody>
          <a:bodyPr rtlCol="0"/>
          <a:lstStyle/>
          <a:p>
            <a:pPr rtl="0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Рыскелдиева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Изображение компаса на камнях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68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485" y="365125"/>
            <a:ext cx="10585315" cy="948109"/>
          </a:xfrm>
        </p:spPr>
        <p:txBody>
          <a:bodyPr>
            <a:noAutofit/>
          </a:bodyPr>
          <a:lstStyle/>
          <a:p>
            <a:pPr algn="ctr"/>
            <a:r>
              <a:rPr lang="ky-K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Сынчыл ой жүгүртүүгө карата «Кыска жана толук жооптор»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68769"/>
              </p:ext>
            </p:extLst>
          </p:nvPr>
        </p:nvGraphicFramePr>
        <p:xfrm>
          <a:off x="1050587" y="1313234"/>
          <a:ext cx="10603148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574">
                  <a:extLst>
                    <a:ext uri="{9D8B030D-6E8A-4147-A177-3AD203B41FA5}">
                      <a16:colId xmlns:a16="http://schemas.microsoft.com/office/drawing/2014/main" val="3746966562"/>
                    </a:ext>
                  </a:extLst>
                </a:gridCol>
                <a:gridCol w="5301574">
                  <a:extLst>
                    <a:ext uri="{9D8B030D-6E8A-4147-A177-3AD203B41FA5}">
                      <a16:colId xmlns:a16="http://schemas.microsoft.com/office/drawing/2014/main" val="1244499725"/>
                    </a:ext>
                  </a:extLst>
                </a:gridCol>
              </a:tblGrid>
              <a:tr h="270578">
                <a:tc>
                  <a:txBody>
                    <a:bodyPr/>
                    <a:lstStyle/>
                    <a:p>
                      <a:r>
                        <a:rPr lang="ky-KG" dirty="0" smtClean="0"/>
                        <a:t>Кыска, репродуктивдүү</a:t>
                      </a:r>
                      <a:r>
                        <a:rPr lang="ky-KG" baseline="0" dirty="0" smtClean="0"/>
                        <a:t> планда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Толук, продуктивдүү планда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03440"/>
                  </a:ext>
                </a:extLst>
              </a:tr>
              <a:tr h="4126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y-KG" dirty="0" smtClean="0"/>
                        <a:t>Бир сөздөн турган жоопту талап кылган суроолор.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y-KG" dirty="0" smtClean="0"/>
                        <a:t> «Эненин жүрөгү» чыгармасынын автору ким?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y-KG" dirty="0" smtClean="0"/>
                        <a:t>Эмне?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y-KG" dirty="0" smtClean="0"/>
                        <a:t> Качан?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y-KG" dirty="0" smtClean="0"/>
                        <a:t>Аты</a:t>
                      </a:r>
                      <a:r>
                        <a:rPr lang="ky-KG" baseline="0" dirty="0" smtClean="0"/>
                        <a:t> </a:t>
                      </a:r>
                      <a:r>
                        <a:rPr lang="ky-KG" dirty="0" smtClean="0"/>
                        <a:t>ким ...?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y-KG" dirty="0" smtClean="0"/>
                        <a:t>Бар беле...?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Ой </a:t>
                      </a:r>
                      <a:r>
                        <a:rPr lang="ru-RU" dirty="0" err="1" smtClean="0"/>
                        <a:t>жүгүртүүнү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кошумча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билимди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жана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талдоо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жөндөмүн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талап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кылган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суроолор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Эмне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үчүн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үч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түшүндүрмө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бергиле</a:t>
                      </a:r>
                      <a:r>
                        <a:rPr lang="ru-RU" dirty="0" smtClean="0"/>
                        <a:t>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Эмнеге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түшүндүрүңүз</a:t>
                      </a:r>
                      <a:r>
                        <a:rPr lang="ru-RU" dirty="0" smtClean="0"/>
                        <a:t>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Эмне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үчүн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ойлойсуз</a:t>
                      </a:r>
                      <a:r>
                        <a:rPr lang="ru-RU" dirty="0" smtClean="0"/>
                        <a:t> 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Эмне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үчүн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ойлойсуз</a:t>
                      </a:r>
                      <a:r>
                        <a:rPr lang="ru-RU" dirty="0" smtClean="0"/>
                        <a:t>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Кандай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айырма</a:t>
                      </a:r>
                      <a:r>
                        <a:rPr lang="ru-RU" dirty="0" smtClean="0"/>
                        <a:t> бар 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Ойлойлу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эгерде</a:t>
                      </a:r>
                      <a:r>
                        <a:rPr lang="ru-RU" dirty="0" smtClean="0"/>
                        <a:t> 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Эгер</a:t>
                      </a:r>
                      <a:r>
                        <a:rPr lang="ru-RU" dirty="0" smtClean="0"/>
                        <a:t> 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Болушу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мүмкүн</a:t>
                      </a:r>
                      <a:r>
                        <a:rPr lang="ru-RU" dirty="0" smtClean="0"/>
                        <a:t> ...?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болот ...?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7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85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B9ACA87-40B7-4FF5-A212-F08614F0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</p:spPr>
        <p:txBody>
          <a:bodyPr rtlCol="0"/>
          <a:lstStyle/>
          <a:p>
            <a:pPr rtl="0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ашыкча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94C45-7885-4737-AD20-D468F36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D30637-75DC-4300-B8E2-DEE30288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11</a:t>
            </a:fld>
            <a:endParaRPr lang="ru-RU" dirty="0"/>
          </a:p>
        </p:txBody>
      </p:sp>
      <p:graphicFrame>
        <p:nvGraphicFramePr>
          <p:cNvPr id="16" name="Объект 3" descr="Временная шкала ">
            <a:extLst>
              <a:ext uri="{FF2B5EF4-FFF2-40B4-BE49-F238E27FC236}">
                <a16:creationId xmlns:a16="http://schemas.microsoft.com/office/drawing/2014/main" id="{456C4F59-0278-4F82-A986-76CCCF1B32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0682100"/>
              </p:ext>
            </p:extLst>
          </p:nvPr>
        </p:nvGraphicFramePr>
        <p:xfrm>
          <a:off x="641350" y="501650"/>
          <a:ext cx="1090930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65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10"/>
            <a:ext cx="3430159" cy="1609184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Ассоциативдик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катар»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2B844A9-8E53-4442-8CBA-6B67F7C2D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77" y="2519465"/>
            <a:ext cx="5057573" cy="3201312"/>
          </a:xfrm>
        </p:spPr>
        <p:txBody>
          <a:bodyPr rtlCol="0">
            <a:normAutofit fontScale="85000" lnSpcReduction="10000"/>
          </a:bodyPr>
          <a:lstStyle/>
          <a:p>
            <a:r>
              <a:rPr lang="ru-RU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үйрөнүүдө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изилдене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сөздөрдү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жазууну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 темасын өздөштүрүүсүнө мүмкүнчүлүк болот.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9907" y="2091446"/>
            <a:ext cx="4474724" cy="3278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Мисалы:</a:t>
            </a:r>
          </a:p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 ырайы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2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271"/>
          </a:xfrm>
        </p:spPr>
        <p:txBody>
          <a:bodyPr>
            <a:noAutofit/>
          </a:bodyPr>
          <a:lstStyle/>
          <a:p>
            <a:pPr algn="ctr"/>
            <a:r>
              <a:rPr lang="ky-K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Оодарылган класс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681" y="807397"/>
            <a:ext cx="90467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Оодарылган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өздөштүрүүсүнө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куралдарды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ошондой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мейкиндигин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жекелештирүүгө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үйрөнүүдө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жүгүртүүсүн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көйгөйдү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көндүмдөрүн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Артыкчылыгы: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Кыйналган бөлүмдөргө көбүрөөк убакыт бөлүнөт.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Изденүү көндүмү калыптанат.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  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видеоматериалдары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кадамдык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нускамалар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коштолууга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жазылгандан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бөлүгү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тапшырма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ресурска шилтеме (ссылка);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аткарылган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максималдуу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 берүү.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16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485" y="365125"/>
            <a:ext cx="10585315" cy="948109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усулдары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методдору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өздөштүрүү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акыл-практикалык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ишмердүүлүгүнө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кызыктыруусун арттырат.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окумуштуулары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далилдешкендей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окуганынын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эстейт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уккандардын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нерсенин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талкууларга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катышканда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50-70% эсте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калат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көйгөйлөрдү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эми окуучу түздөн-түз реалдуу иш-аракеттерге, өз алдынча көйгөйлөрдү коюуга, чечимдерди иштеп чыгууга жана кабыл алууга, тыянактарды жана болжолдоолорду түзүүгө түздөн-түз катышканда гана ал материалдын 90% эстеп, өздөштүрүп алат.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6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3583" y="1643974"/>
            <a:ext cx="5859957" cy="4526263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адабияты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методдорун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баратат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анткени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угуучулардан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сынчыл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жүгүрткөн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айлантууга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мүмкүндүк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Сынчыл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жүгүртүүнү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өнүктүрүү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9" name="Рисунок 18" descr="Черно-белое изображение плывущей яхты">
            <a:extLst>
              <a:ext uri="{FF2B5EF4-FFF2-40B4-BE49-F238E27FC236}">
                <a16:creationId xmlns:a16="http://schemas.microsoft.com/office/drawing/2014/main" id="{87124CE7-F971-49E7-B50B-C260A251A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558800"/>
            <a:ext cx="4818063" cy="2779713"/>
          </a:xfrm>
        </p:spPr>
      </p:pic>
      <p:pic>
        <p:nvPicPr>
          <p:cNvPr id="3" name="Рисунок 2" descr="Изображение компаса на зеленом фоне">
            <a:extLst>
              <a:ext uri="{FF2B5EF4-FFF2-40B4-BE49-F238E27FC236}">
                <a16:creationId xmlns:a16="http://schemas.microsoft.com/office/drawing/2014/main" id="{B215DAF7-697E-4013-BCEC-FA9E30C7A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8536" b="8536"/>
          <a:stretch/>
        </p:blipFill>
        <p:spPr>
          <a:xfrm>
            <a:off x="7169150" y="3503613"/>
            <a:ext cx="4818063" cy="2666624"/>
          </a:xfrm>
        </p:spPr>
      </p:pic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7F9C4192-16E2-429C-BFC6-9D878AC8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3</a:t>
            </a:fld>
            <a:endParaRPr lang="ru-RU"/>
          </a:p>
        </p:txBody>
      </p:sp>
      <p:grpSp>
        <p:nvGrpSpPr>
          <p:cNvPr id="37" name="Справа внизу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Графический объект 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Полилиния: Фигура 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Полилиния: Фигура 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0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744910"/>
            <a:ext cx="3206424" cy="1609184"/>
          </a:xfrm>
        </p:spPr>
        <p:txBody>
          <a:bodyPr rtlCol="0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Кластер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2B844A9-8E53-4442-8CBA-6B67F7C2D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77" y="2519465"/>
            <a:ext cx="5057573" cy="320131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жаңылоо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этабында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“Кластер”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сыяктуу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активдештирүү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мүмкүнчүлүгүн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10 эмоций, о существовании которых вы даже не догадывали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1766436"/>
            <a:ext cx="3959967" cy="36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8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10"/>
            <a:ext cx="3430159" cy="1609184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Ассоциативдик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катар»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2B844A9-8E53-4442-8CBA-6B67F7C2D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77" y="2519465"/>
            <a:ext cx="5057573" cy="3201312"/>
          </a:xfrm>
        </p:spPr>
        <p:txBody>
          <a:bodyPr rtlCol="0">
            <a:normAutofit fontScale="25000" lnSpcReduction="20000"/>
          </a:bodyPr>
          <a:lstStyle/>
          <a:p>
            <a:r>
              <a:rPr lang="ru-RU" dirty="0" smtClean="0"/>
              <a:t>	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тили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сабагында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лексикалык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темаларды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үйрөнүүдө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натыйжалуу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стратегиянын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окуучулардан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изилдене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сөздөрдү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жазууну</a:t>
            </a: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сунуштайт</a:t>
            </a: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y-KG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y-KG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 темасын өздөштүрүүсүнө мүмкүнчүлүк болот.</a:t>
            </a:r>
            <a:endParaRPr lang="ru-RU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9907" y="2091446"/>
            <a:ext cx="4474724" cy="3278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Мисалы:</a:t>
            </a:r>
          </a:p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 ырайы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5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8EA085-8D6A-4288-99D9-03A368AD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</p:spPr>
        <p:txBody>
          <a:bodyPr rtlCol="0"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Чын-жалган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62821-C50C-4708-AFC3-14D6F1B8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419B17-91B6-4698-9B79-6D45CE18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16" name="Таблица 9">
            <a:extLst>
              <a:ext uri="{FF2B5EF4-FFF2-40B4-BE49-F238E27FC236}">
                <a16:creationId xmlns:a16="http://schemas.microsoft.com/office/drawing/2014/main" id="{C2E5515A-C7E3-4090-AE2D-26DAD4C012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9617296"/>
              </p:ext>
            </p:extLst>
          </p:nvPr>
        </p:nvGraphicFramePr>
        <p:xfrm>
          <a:off x="5126476" y="1634247"/>
          <a:ext cx="5593404" cy="44941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64468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864468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1864468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</a:tblGrid>
              <a:tr h="727677">
                <a:tc>
                  <a:txBody>
                    <a:bodyPr/>
                    <a:lstStyle/>
                    <a:p>
                      <a:pPr algn="ctr" rtl="0"/>
                      <a:endParaRPr lang="ru-RU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b="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Чын</a:t>
                      </a:r>
                      <a:endParaRPr lang="ru-RU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b="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Жалган</a:t>
                      </a:r>
                      <a:r>
                        <a:rPr lang="ru-RU" b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ru-RU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1306302">
                <a:tc>
                  <a:txBody>
                    <a:bodyPr/>
                    <a:lstStyle/>
                    <a:p>
                      <a:pPr rtl="0"/>
                      <a:r>
                        <a:rPr lang="ru-RU" noProof="0" dirty="0" err="1" smtClean="0">
                          <a:latin typeface="Calibri" panose="020F0502020204030204" pitchFamily="34" charset="0"/>
                        </a:rPr>
                        <a:t>Текстте</a:t>
                      </a:r>
                      <a:r>
                        <a:rPr lang="ru-RU" noProof="0" dirty="0" smtClean="0">
                          <a:latin typeface="Calibri" panose="020F0502020204030204" pitchFamily="34" charset="0"/>
                        </a:rPr>
                        <a:t> бут </a:t>
                      </a:r>
                      <a:r>
                        <a:rPr lang="ru-RU" noProof="0" dirty="0" err="1" smtClean="0">
                          <a:latin typeface="Calibri" panose="020F0502020204030204" pitchFamily="34" charset="0"/>
                        </a:rPr>
                        <a:t>кийим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baseline="0" noProof="0" dirty="0" err="1" smtClean="0">
                          <a:latin typeface="Calibri" panose="020F0502020204030204" pitchFamily="34" charset="0"/>
                        </a:rPr>
                        <a:t>тууралуу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baseline="0" noProof="0" dirty="0" err="1" smtClean="0">
                          <a:latin typeface="Calibri" panose="020F0502020204030204" pitchFamily="34" charset="0"/>
                        </a:rPr>
                        <a:t>маалымат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baseline="0" noProof="0" dirty="0" err="1" smtClean="0">
                          <a:latin typeface="Calibri" panose="020F0502020204030204" pitchFamily="34" charset="0"/>
                        </a:rPr>
                        <a:t>болду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ru-RU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1004847">
                <a:tc>
                  <a:txBody>
                    <a:bodyPr/>
                    <a:lstStyle/>
                    <a:p>
                      <a:pPr rtl="0"/>
                      <a:r>
                        <a:rPr lang="ru-RU" noProof="0" dirty="0" smtClean="0">
                          <a:latin typeface="Calibri" panose="020F0502020204030204" pitchFamily="34" charset="0"/>
                        </a:rPr>
                        <a:t>Бут </a:t>
                      </a:r>
                      <a:r>
                        <a:rPr lang="ru-RU" noProof="0" dirty="0" err="1" smtClean="0">
                          <a:latin typeface="Calibri" panose="020F0502020204030204" pitchFamily="34" charset="0"/>
                        </a:rPr>
                        <a:t>кийимди</a:t>
                      </a:r>
                      <a:r>
                        <a:rPr lang="ru-RU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noProof="0" dirty="0" err="1" smtClean="0">
                          <a:latin typeface="Calibri" panose="020F0502020204030204" pitchFamily="34" charset="0"/>
                        </a:rPr>
                        <a:t>кийүү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baseline="0" noProof="0" dirty="0" err="1" smtClean="0">
                          <a:latin typeface="Calibri" panose="020F0502020204030204" pitchFamily="34" charset="0"/>
                        </a:rPr>
                        <a:t>эрежеси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baseline="0" noProof="0" dirty="0" err="1" smtClean="0">
                          <a:latin typeface="Calibri" panose="020F0502020204030204" pitchFamily="34" charset="0"/>
                        </a:rPr>
                        <a:t>болду</a:t>
                      </a:r>
                      <a:r>
                        <a:rPr lang="ru-RU" baseline="0" noProof="0" dirty="0" smtClean="0">
                          <a:latin typeface="Calibri" panose="020F0502020204030204" pitchFamily="34" charset="0"/>
                        </a:rPr>
                        <a:t>.  </a:t>
                      </a:r>
                      <a:endParaRPr lang="ru-RU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727677">
                <a:tc>
                  <a:txBody>
                    <a:bodyPr/>
                    <a:lstStyle/>
                    <a:p>
                      <a:pPr rtl="0"/>
                      <a:endParaRPr lang="ru-RU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727677">
                <a:tc>
                  <a:txBody>
                    <a:bodyPr/>
                    <a:lstStyle/>
                    <a:p>
                      <a:pPr rtl="0"/>
                      <a:endParaRPr lang="ru-RU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32297" y="1692613"/>
            <a:ext cx="3618689" cy="4299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кайталоодо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ыңгайлуу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билгендеринин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бардыгын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билимдерди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көндүмдөрдү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көндүмдөрдү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y-K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Текстти баланын өздөштүрүүсүн, маалыматты түшүнүп бөлүп алууга ж.б. мүмкүнчүлүк түзөт.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3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8EA085-8D6A-4288-99D9-03A368AD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</p:spPr>
        <p:txBody>
          <a:bodyPr rtlCol="0"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Концептуалдык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62821-C50C-4708-AFC3-14D6F1B8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419B17-91B6-4698-9B79-6D45CE18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7</a:t>
            </a:fld>
            <a:endParaRPr lang="ru-RU"/>
          </a:p>
        </p:txBody>
      </p:sp>
      <p:graphicFrame>
        <p:nvGraphicFramePr>
          <p:cNvPr id="16" name="Таблица 9">
            <a:extLst>
              <a:ext uri="{FF2B5EF4-FFF2-40B4-BE49-F238E27FC236}">
                <a16:creationId xmlns:a16="http://schemas.microsoft.com/office/drawing/2014/main" id="{C2E5515A-C7E3-4090-AE2D-26DAD4C012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5697247"/>
              </p:ext>
            </p:extLst>
          </p:nvPr>
        </p:nvGraphicFramePr>
        <p:xfrm>
          <a:off x="5019471" y="2071994"/>
          <a:ext cx="6420258" cy="325389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40086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2140086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2140086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</a:tblGrid>
              <a:tr h="6371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Салыштыруу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Улуу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Сабитжан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Кызы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Айзада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6371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Атасы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болгондон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кийин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Атасын</a:t>
                      </a:r>
                      <a:r>
                        <a:rPr lang="ru-RU" sz="140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барктаган</a:t>
                      </a:r>
                      <a:r>
                        <a:rPr lang="ru-RU" sz="140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жок</a:t>
                      </a:r>
                      <a:r>
                        <a:rPr lang="ru-RU" sz="140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Атасын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баалады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6371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Атасына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мамилеси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Кайдигерлигин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көрсөттү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Уй-бүлөсү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менен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атасын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аздектеди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70525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Атасын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коюу</a:t>
                      </a:r>
                      <a:r>
                        <a:rPr lang="ru-RU" sz="1400" b="1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аземине</a:t>
                      </a:r>
                      <a:r>
                        <a:rPr lang="ru-RU" sz="1400" b="1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келиши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Келди, бирок ү-бүлөсү</a:t>
                      </a:r>
                      <a:r>
                        <a:rPr lang="ky-KG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келген жок.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Күйөөсү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 </a:t>
                      </a:r>
                      <a:r>
                        <a:rPr lang="ru-RU" sz="140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келди</a:t>
                      </a: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6371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Ж.б. суроолор.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2331434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9301" y="1768813"/>
            <a:ext cx="3618689" cy="4299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altLang="ru-RU" dirty="0">
                <a:solidFill>
                  <a:srgbClr val="202124"/>
                </a:solidFill>
                <a:latin typeface="inherit"/>
              </a:rPr>
              <a:t>	</a:t>
            </a:r>
            <a:r>
              <a:rPr lang="ky-KG" alt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 </a:t>
            </a:r>
            <a:r>
              <a:rPr lang="ky-KG" altLang="ru-RU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 ыкма үч же андан көп аспектилер же маселелер салыштырылып жатканда өзгөчө </a:t>
            </a:r>
            <a:r>
              <a:rPr lang="ky-KG" alt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пайдалуу.</a:t>
            </a:r>
          </a:p>
          <a:p>
            <a:endParaRPr lang="ky-KG" altLang="ru-RU" dirty="0" smtClean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М: Ч.Айтматов «Кылым карытар бир күн»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2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8EA085-8D6A-4288-99D9-03A368AD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</p:spPr>
        <p:txBody>
          <a:bodyPr rtlCol="0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Мазмундук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62821-C50C-4708-AFC3-14D6F1B8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419B17-91B6-4698-9B79-6D45CE18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9301" y="1768813"/>
            <a:ext cx="3618689" cy="4299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altLang="ru-RU" dirty="0">
                <a:solidFill>
                  <a:srgbClr val="202124"/>
                </a:solidFill>
                <a:latin typeface="inherit"/>
              </a:rPr>
              <a:t>	</a:t>
            </a:r>
            <a:r>
              <a:rPr lang="ky-KG" alt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 көбүнчө көркөм текстти окутууда колдонулат.</a:t>
            </a:r>
          </a:p>
          <a:p>
            <a:r>
              <a:rPr lang="ky-KG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Окуучунун канчалык дкңгээлде өздөштүргөндүгүн байкоого болот. </a:t>
            </a:r>
          </a:p>
          <a:p>
            <a:r>
              <a:rPr lang="ky-KG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 текстти өздөшүрүүсүн багыттоого ыңгайлуу болот.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F Pro Display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1329595"/>
              </p:ext>
            </p:extLst>
          </p:nvPr>
        </p:nvGraphicFramePr>
        <p:xfrm>
          <a:off x="5748338" y="2055813"/>
          <a:ext cx="47752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40">
                  <a:extLst>
                    <a:ext uri="{9D8B030D-6E8A-4147-A177-3AD203B41FA5}">
                      <a16:colId xmlns:a16="http://schemas.microsoft.com/office/drawing/2014/main" val="2551307308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1615881582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097035598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464969252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1202553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y-KG" dirty="0" smtClean="0"/>
                        <a:t>Ким?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Эмне?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Кайда?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Качан?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Эмне үчүн?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7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25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10"/>
            <a:ext cx="3430159" cy="1609184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«Ким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2B844A9-8E53-4442-8CBA-6B67F7C2D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77" y="2519465"/>
            <a:ext cx="5057573" cy="3201312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үйрөнүүдө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изилдене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сөздөрдү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синоимдерди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антоним, макал-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лакаптарды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9907" y="2091446"/>
            <a:ext cx="4474724" cy="3278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Мисалы:</a:t>
            </a:r>
          </a:p>
          <a:p>
            <a:pPr algn="ctr"/>
            <a:r>
              <a:rPr lang="ky-K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улуу, тазалык ж.б.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7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289</Words>
  <Application>Microsoft Office PowerPoint</Application>
  <PresentationFormat>Широкоэкранный</PresentationFormat>
  <Paragraphs>131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Avenir Next LT Pro</vt:lpstr>
      <vt:lpstr>AvenirNext LT Pro Medium</vt:lpstr>
      <vt:lpstr>Calibri</vt:lpstr>
      <vt:lpstr>Calibri Light</vt:lpstr>
      <vt:lpstr>inherit</vt:lpstr>
      <vt:lpstr>Posterama</vt:lpstr>
      <vt:lpstr>Segoe UI Semilight</vt:lpstr>
      <vt:lpstr>SF Pro Display</vt:lpstr>
      <vt:lpstr>Times New Roman</vt:lpstr>
      <vt:lpstr>Тема Office</vt:lpstr>
      <vt:lpstr>Окутуунун активдүү усулдары. Менин сабактарымда…</vt:lpstr>
      <vt:lpstr>Окутуунун активдүү усулдары</vt:lpstr>
      <vt:lpstr>Презентация PowerPoint</vt:lpstr>
      <vt:lpstr> Кластер </vt:lpstr>
      <vt:lpstr> «Ассоциативдик катар»</vt:lpstr>
      <vt:lpstr>"Чын-жалган" техникасы  </vt:lpstr>
      <vt:lpstr>«Концептуалдык таблица»</vt:lpstr>
      <vt:lpstr>«Мазмундук таблица»</vt:lpstr>
      <vt:lpstr> «Ким көп табат?»</vt:lpstr>
      <vt:lpstr>Сынчыл ой жүгүртүүгө карата «Кыска жана толук жооптор» </vt:lpstr>
      <vt:lpstr>Кайсы ашыкча?</vt:lpstr>
      <vt:lpstr> «Ассоциативдик катар»</vt:lpstr>
      <vt:lpstr>Оодарылган класс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2024-03-16T04:21:40Z</dcterms:created>
  <dcterms:modified xsi:type="dcterms:W3CDTF">2024-03-17T04:46:22Z</dcterms:modified>
</cp:coreProperties>
</file>