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0" r:id="rId7"/>
    <p:sldId id="262" r:id="rId8"/>
    <p:sldId id="263" r:id="rId9"/>
    <p:sldId id="264" r:id="rId10"/>
    <p:sldId id="266"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4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267CF-1269-44D2-B1EB-67B9A4396C08}" type="datetimeFigureOut">
              <a:rPr lang="ru-RU" smtClean="0"/>
              <a:t>17.03.2024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7FD7D-6022-458E-BB93-A6F703CAC6BB}" type="slidenum">
              <a:rPr lang="ru-RU" smtClean="0"/>
              <a:t>‹#›</a:t>
            </a:fld>
            <a:endParaRPr lang="ru-RU"/>
          </a:p>
        </p:txBody>
      </p:sp>
    </p:spTree>
    <p:extLst>
      <p:ext uri="{BB962C8B-B14F-4D97-AF65-F5344CB8AC3E}">
        <p14:creationId xmlns:p14="http://schemas.microsoft.com/office/powerpoint/2010/main" val="253335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0FB7FD7D-6022-458E-BB93-A6F703CAC6BB}" type="slidenum">
              <a:rPr lang="ru-RU" smtClean="0"/>
              <a:t>10</a:t>
            </a:fld>
            <a:endParaRPr lang="ru-RU"/>
          </a:p>
        </p:txBody>
      </p:sp>
    </p:spTree>
    <p:extLst>
      <p:ext uri="{BB962C8B-B14F-4D97-AF65-F5344CB8AC3E}">
        <p14:creationId xmlns:p14="http://schemas.microsoft.com/office/powerpoint/2010/main" val="196834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256518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17744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54687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423511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13706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CDE91E-B555-4B62-BDEF-E539BABDFBD3}"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269785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8CDE91E-B555-4B62-BDEF-E539BABDFBD3}" type="datetimeFigureOut">
              <a:rPr lang="ru-RU" smtClean="0"/>
              <a:t>17.03.2024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310359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8CDE91E-B555-4B62-BDEF-E539BABDFBD3}" type="datetimeFigureOut">
              <a:rPr lang="ru-RU" smtClean="0"/>
              <a:t>17.03.2024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60725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CDE91E-B555-4B62-BDEF-E539BABDFBD3}" type="datetimeFigureOut">
              <a:rPr lang="ru-RU" smtClean="0"/>
              <a:t>17.03.2024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168821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8CDE91E-B555-4B62-BDEF-E539BABDFBD3}"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61282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8CDE91E-B555-4B62-BDEF-E539BABDFBD3}" type="datetimeFigureOut">
              <a:rPr lang="ru-RU" smtClean="0"/>
              <a:t>17.03.2024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535661-DF7B-42B9-B80F-59974C822CBF}" type="slidenum">
              <a:rPr lang="ru-RU" smtClean="0"/>
              <a:t>‹#›</a:t>
            </a:fld>
            <a:endParaRPr lang="ru-RU"/>
          </a:p>
        </p:txBody>
      </p:sp>
    </p:spTree>
    <p:extLst>
      <p:ext uri="{BB962C8B-B14F-4D97-AF65-F5344CB8AC3E}">
        <p14:creationId xmlns:p14="http://schemas.microsoft.com/office/powerpoint/2010/main" val="204281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DE91E-B555-4B62-BDEF-E539BABDFBD3}" type="datetimeFigureOut">
              <a:rPr lang="ru-RU" smtClean="0"/>
              <a:t>17.03.2024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35661-DF7B-42B9-B80F-59974C822CBF}" type="slidenum">
              <a:rPr lang="ru-RU" smtClean="0"/>
              <a:t>‹#›</a:t>
            </a:fld>
            <a:endParaRPr lang="ru-RU"/>
          </a:p>
        </p:txBody>
      </p:sp>
    </p:spTree>
    <p:extLst>
      <p:ext uri="{BB962C8B-B14F-4D97-AF65-F5344CB8AC3E}">
        <p14:creationId xmlns:p14="http://schemas.microsoft.com/office/powerpoint/2010/main" val="62615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ky-KG" b="1" dirty="0">
                <a:solidFill>
                  <a:srgbClr val="FF0000"/>
                </a:solidFill>
                <a:latin typeface="Times New Roman" panose="02020603050405020304" pitchFamily="18" charset="0"/>
                <a:cs typeface="Times New Roman" panose="02020603050405020304" pitchFamily="18" charset="0"/>
              </a:rPr>
              <a:t>Кыргыз тили жана адабиятына  багытталган </a:t>
            </a:r>
            <a:r>
              <a:rPr lang="ky-KG" b="1" dirty="0" smtClean="0">
                <a:solidFill>
                  <a:srgbClr val="FF0000"/>
                </a:solidFill>
                <a:latin typeface="Times New Roman" panose="02020603050405020304" pitchFamily="18" charset="0"/>
                <a:cs typeface="Times New Roman" panose="02020603050405020304" pitchFamily="18" charset="0"/>
              </a:rPr>
              <a:t>технологиялар</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sz="4400" b="1" dirty="0" err="1">
                <a:solidFill>
                  <a:srgbClr val="0070C0"/>
                </a:solidFill>
                <a:latin typeface="Times New Roman" panose="02020603050405020304" pitchFamily="18" charset="0"/>
                <a:cs typeface="Times New Roman" panose="02020603050405020304" pitchFamily="18" charset="0"/>
              </a:rPr>
              <a:t>Мугалим</a:t>
            </a:r>
            <a:r>
              <a:rPr lang="ru-RU" sz="4400" b="1" dirty="0">
                <a:solidFill>
                  <a:srgbClr val="0070C0"/>
                </a:solidFill>
                <a:latin typeface="Times New Roman" panose="02020603050405020304" pitchFamily="18" charset="0"/>
                <a:cs typeface="Times New Roman" panose="02020603050405020304" pitchFamily="18" charset="0"/>
              </a:rPr>
              <a:t> : </a:t>
            </a:r>
            <a:r>
              <a:rPr lang="ru-RU" sz="4400" b="1" dirty="0" err="1">
                <a:solidFill>
                  <a:srgbClr val="0070C0"/>
                </a:solidFill>
                <a:latin typeface="Times New Roman" panose="02020603050405020304" pitchFamily="18" charset="0"/>
                <a:cs typeface="Times New Roman" panose="02020603050405020304" pitchFamily="18" charset="0"/>
              </a:rPr>
              <a:t>Рыскелдиева</a:t>
            </a:r>
            <a:r>
              <a:rPr lang="ru-RU" sz="4400" b="1" dirty="0">
                <a:solidFill>
                  <a:srgbClr val="0070C0"/>
                </a:solidFill>
                <a:latin typeface="Times New Roman" panose="02020603050405020304" pitchFamily="18" charset="0"/>
                <a:cs typeface="Times New Roman" panose="02020603050405020304" pitchFamily="18" charset="0"/>
              </a:rPr>
              <a:t> А.З.</a:t>
            </a:r>
          </a:p>
          <a:p>
            <a:endParaRPr lang="ru-RU" dirty="0"/>
          </a:p>
        </p:txBody>
      </p:sp>
    </p:spTree>
    <p:extLst>
      <p:ext uri="{BB962C8B-B14F-4D97-AF65-F5344CB8AC3E}">
        <p14:creationId xmlns:p14="http://schemas.microsoft.com/office/powerpoint/2010/main" val="293637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37746"/>
            <a:ext cx="10515600" cy="398834"/>
          </a:xfrm>
        </p:spPr>
        <p:txBody>
          <a:bodyPr>
            <a:normAutofit fontScale="90000"/>
          </a:bodyPr>
          <a:lstStyle/>
          <a:p>
            <a:r>
              <a:rPr lang="ky-KG" b="1" dirty="0" smtClean="0"/>
              <a:t/>
            </a:r>
            <a:br>
              <a:rPr lang="ky-KG" b="1" dirty="0" smtClean="0"/>
            </a:br>
            <a:r>
              <a:rPr lang="ky-KG" sz="4000" b="1" dirty="0" smtClean="0">
                <a:solidFill>
                  <a:srgbClr val="FF0000"/>
                </a:solidFill>
                <a:latin typeface="Times New Roman" panose="02020603050405020304" pitchFamily="18" charset="0"/>
                <a:cs typeface="Times New Roman" panose="02020603050405020304" pitchFamily="18" charset="0"/>
              </a:rPr>
              <a:t>Окуп-түшүнүү</a:t>
            </a:r>
            <a:r>
              <a:rPr lang="ky-KG" sz="4000" b="1" dirty="0">
                <a:solidFill>
                  <a:srgbClr val="FF0000"/>
                </a:solidFill>
                <a:latin typeface="Times New Roman" panose="02020603050405020304" pitchFamily="18" charset="0"/>
                <a:cs typeface="Times New Roman" panose="02020603050405020304" pitchFamily="18" charset="0"/>
              </a:rPr>
              <a:t>, угуп-түшүнүү технологиялары</a:t>
            </a:r>
            <a:r>
              <a:rPr lang="ru-RU" dirty="0"/>
              <a:t/>
            </a:r>
            <a:br>
              <a:rPr lang="ru-RU" dirty="0"/>
            </a:br>
            <a:endParaRPr lang="ru-RU" dirty="0"/>
          </a:p>
        </p:txBody>
      </p:sp>
      <p:sp>
        <p:nvSpPr>
          <p:cNvPr id="3" name="Объект 2"/>
          <p:cNvSpPr>
            <a:spLocks noGrp="1"/>
          </p:cNvSpPr>
          <p:nvPr>
            <p:ph idx="1"/>
          </p:nvPr>
        </p:nvSpPr>
        <p:spPr>
          <a:xfrm>
            <a:off x="642026" y="836580"/>
            <a:ext cx="10711774" cy="5340383"/>
          </a:xfrm>
        </p:spPr>
        <p:txBody>
          <a:bodyPr>
            <a:normAutofit/>
          </a:bodyPr>
          <a:lstStyle/>
          <a:p>
            <a:pPr marL="0" indent="0">
              <a:buNone/>
            </a:pPr>
            <a:r>
              <a:rPr lang="ky-KG" sz="2400" dirty="0" smtClean="0">
                <a:latin typeface="Times New Roman" panose="02020603050405020304" pitchFamily="18" charset="0"/>
                <a:cs typeface="Times New Roman" panose="02020603050405020304" pitchFamily="18" charset="0"/>
              </a:rPr>
              <a:t>	Мугалим өзүнүн чыгармачылыгына жараша сабактын бардык этаптарында колдонсо болот. Көбүнчө </a:t>
            </a:r>
            <a:r>
              <a:rPr lang="ky-KG" sz="2400" dirty="0">
                <a:latin typeface="Times New Roman" panose="02020603050405020304" pitchFamily="18" charset="0"/>
                <a:cs typeface="Times New Roman" panose="02020603050405020304" pitchFamily="18" charset="0"/>
              </a:rPr>
              <a:t>ар бир класстын  “Байланыштуу кеп” бөлүмүндө, тексттер менен иш алып барууда колдоном</a:t>
            </a:r>
            <a:r>
              <a:rPr lang="ky-KG" sz="2400" dirty="0" smtClean="0">
                <a:latin typeface="Times New Roman" panose="02020603050405020304" pitchFamily="18" charset="0"/>
                <a:cs typeface="Times New Roman" panose="02020603050405020304" pitchFamily="18" charset="0"/>
              </a:rPr>
              <a:t>.</a:t>
            </a:r>
          </a:p>
          <a:p>
            <a:pPr marL="0" indent="0">
              <a:buNone/>
            </a:pPr>
            <a:r>
              <a:rPr lang="ky-KG"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Окуп-</a:t>
            </a:r>
            <a:r>
              <a:rPr lang="ru-RU" sz="2400" dirty="0" err="1" smtClean="0">
                <a:latin typeface="Times New Roman" panose="02020603050405020304" pitchFamily="18" charset="0"/>
                <a:cs typeface="Times New Roman" panose="02020603050405020304" pitchFamily="18" charset="0"/>
              </a:rPr>
              <a:t>түшүнүү</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угуп-түшүнүү</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мектепте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андан</a:t>
            </a:r>
            <a:r>
              <a:rPr lang="ru-RU" sz="2400" dirty="0" smtClean="0">
                <a:latin typeface="Times New Roman" panose="02020603050405020304" pitchFamily="18" charset="0"/>
                <a:cs typeface="Times New Roman" panose="02020603050405020304" pitchFamily="18" charset="0"/>
              </a:rPr>
              <a:t> ары </a:t>
            </a:r>
            <a:r>
              <a:rPr lang="ru-RU" sz="2400" dirty="0" err="1" smtClean="0">
                <a:latin typeface="Times New Roman" panose="02020603050405020304" pitchFamily="18" charset="0"/>
                <a:cs typeface="Times New Roman" panose="02020603050405020304" pitchFamily="18" charset="0"/>
              </a:rPr>
              <a:t>билим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алуу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сабактарды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үйрөнүү</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үчүн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негиз</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болуп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саналат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24" y="2928026"/>
            <a:ext cx="3551502" cy="3433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665" y="2928026"/>
            <a:ext cx="3477642" cy="3433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784" t="36596" r="-285" b="35603"/>
          <a:stretch/>
        </p:blipFill>
        <p:spPr>
          <a:xfrm>
            <a:off x="4280979" y="2928026"/>
            <a:ext cx="3317133" cy="3433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955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b="1" dirty="0" smtClean="0">
                <a:solidFill>
                  <a:srgbClr val="FF0000"/>
                </a:solidFill>
                <a:latin typeface="Times New Roman" panose="02020603050405020304" pitchFamily="18" charset="0"/>
                <a:cs typeface="Times New Roman" panose="02020603050405020304" pitchFamily="18" charset="0"/>
              </a:rPr>
              <a:t>"STEAM"  билим берүү  багыты</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42026" y="885217"/>
            <a:ext cx="10711774" cy="5291746"/>
          </a:xfrm>
        </p:spPr>
        <p:txBody>
          <a:bodyPr/>
          <a:lstStyle/>
          <a:p>
            <a:pPr marL="0" indent="0">
              <a:buNone/>
            </a:pPr>
            <a:r>
              <a:rPr lang="ru-RU" dirty="0" smtClean="0">
                <a:latin typeface="Times New Roman" panose="02020603050405020304" pitchFamily="18" charset="0"/>
                <a:cs typeface="Times New Roman" panose="02020603050405020304" pitchFamily="18" charset="0"/>
              </a:rPr>
              <a:t>	Технология</a:t>
            </a:r>
            <a:r>
              <a:rPr lang="ru-RU" dirty="0">
                <a:latin typeface="Times New Roman" panose="02020603050405020304" pitchFamily="18" charset="0"/>
                <a:cs typeface="Times New Roman" panose="02020603050405020304" pitchFamily="18" charset="0"/>
              </a:rPr>
              <a:t>, инженерия, искусство </a:t>
            </a:r>
            <a:r>
              <a:rPr lang="ru-RU" dirty="0" err="1">
                <a:latin typeface="Times New Roman" panose="02020603050405020304" pitchFamily="18" charset="0"/>
                <a:cs typeface="Times New Roman" panose="02020603050405020304" pitchFamily="18" charset="0"/>
              </a:rPr>
              <a:t>жана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математика </a:t>
            </a:r>
            <a:r>
              <a:rPr lang="ru-RU" dirty="0" err="1" smtClean="0">
                <a:latin typeface="Times New Roman" panose="02020603050405020304" pitchFamily="18" charset="0"/>
                <a:cs typeface="Times New Roman" panose="02020603050405020304" pitchFamily="18" charset="0"/>
              </a:rPr>
              <a:t>предметтери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менен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айкалыштырып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берилет</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Мисалы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Кымыз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тексттин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алсак</a:t>
            </a:r>
            <a:r>
              <a:rPr lang="ru-RU" dirty="0" smtClean="0">
                <a:latin typeface="Times New Roman" panose="02020603050405020304" pitchFamily="18" charset="0"/>
                <a:cs typeface="Times New Roman" panose="02020603050405020304" pitchFamily="18" charset="0"/>
              </a:rPr>
              <a:t>.</a:t>
            </a:r>
          </a:p>
          <a:p>
            <a:pPr marL="0" indent="0">
              <a:buNone/>
            </a:pPr>
            <a:endParaRPr lang="ru-RU" dirty="0" smtClean="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572" t="36596" r="3252" b="37731"/>
          <a:stretch/>
        </p:blipFill>
        <p:spPr>
          <a:xfrm>
            <a:off x="6556443" y="2210779"/>
            <a:ext cx="2639276" cy="3966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4055"/>
          <a:stretch/>
        </p:blipFill>
        <p:spPr>
          <a:xfrm>
            <a:off x="9505545" y="2210780"/>
            <a:ext cx="2158080" cy="3793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utoShape 2" descr="https://sputnik.kg/img/101549/16/1015491659_0:0:0:0_600x0_80_0_0_90b9decea41421fdc5612c909b44a97c.png.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rotWithShape="1">
          <a:blip r:embed="rId4"/>
          <a:srcRect l="23416" t="18000" r="42668" b="10785"/>
          <a:stretch/>
        </p:blipFill>
        <p:spPr>
          <a:xfrm>
            <a:off x="642026" y="2140336"/>
            <a:ext cx="3183214" cy="4036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rotWithShape="1">
          <a:blip r:embed="rId5"/>
          <a:srcRect l="26167" t="16118" r="44333" b="8118"/>
          <a:stretch/>
        </p:blipFill>
        <p:spPr>
          <a:xfrm>
            <a:off x="3758768" y="2133250"/>
            <a:ext cx="2606040" cy="4043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168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y-KG" b="1" dirty="0">
                <a:solidFill>
                  <a:srgbClr val="FF0000"/>
                </a:solidFill>
                <a:latin typeface="Times New Roman" panose="02020603050405020304" pitchFamily="18" charset="0"/>
                <a:cs typeface="Times New Roman" panose="02020603050405020304" pitchFamily="18" charset="0"/>
              </a:rPr>
              <a:t>Дифференцирлеген окутуу технологиясы</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lvl="0" indent="0">
              <a:buNone/>
            </a:pPr>
            <a:r>
              <a:rPr lang="ky-KG" dirty="0" smtClean="0"/>
              <a:t>	</a:t>
            </a:r>
            <a:r>
              <a:rPr lang="ky-KG" dirty="0" smtClean="0">
                <a:latin typeface="Times New Roman" panose="02020603050405020304" pitchFamily="18" charset="0"/>
                <a:cs typeface="Times New Roman" panose="02020603050405020304" pitchFamily="18" charset="0"/>
              </a:rPr>
              <a:t>Бирдей </a:t>
            </a:r>
            <a:r>
              <a:rPr lang="ky-KG" dirty="0">
                <a:latin typeface="Times New Roman" panose="02020603050405020304" pitchFamily="18" charset="0"/>
                <a:cs typeface="Times New Roman" panose="02020603050405020304" pitchFamily="18" charset="0"/>
              </a:rPr>
              <a:t>көлөмдөгү тапшырмаларды  берүү менен окуучулардын  деңгээлине жараша өздөштүрүүгө болгон талаптарга багыттайм. Мисалы, тапшырмалардын мазмунун 3 деңгээли боюнча сунуштайм: А, В жана С.</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550" y="3540869"/>
            <a:ext cx="7286016" cy="2888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987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664" y="466928"/>
            <a:ext cx="10663135" cy="807395"/>
          </a:xfrm>
        </p:spPr>
        <p:txBody>
          <a:bodyPr>
            <a:normAutofit fontScale="90000"/>
          </a:bodyPr>
          <a:lstStyle/>
          <a:p>
            <a:pPr lvl="0" algn="ctr"/>
            <a:r>
              <a:rPr lang="ky-KG" b="1" dirty="0" smtClean="0">
                <a:solidFill>
                  <a:srgbClr val="FF0000"/>
                </a:solidFill>
                <a:latin typeface="Times New Roman" panose="02020603050405020304" pitchFamily="18" charset="0"/>
                <a:cs typeface="Times New Roman" panose="02020603050405020304" pitchFamily="18" charset="0"/>
              </a:rPr>
              <a:t/>
            </a:r>
            <a:br>
              <a:rPr lang="ky-KG" b="1" dirty="0" smtClean="0">
                <a:solidFill>
                  <a:srgbClr val="FF0000"/>
                </a:solidFill>
                <a:latin typeface="Times New Roman" panose="02020603050405020304" pitchFamily="18" charset="0"/>
                <a:cs typeface="Times New Roman" panose="02020603050405020304" pitchFamily="18" charset="0"/>
              </a:rPr>
            </a:br>
            <a:r>
              <a:rPr lang="ky-KG" b="1" dirty="0">
                <a:solidFill>
                  <a:srgbClr val="FF0000"/>
                </a:solidFill>
                <a:latin typeface="Times New Roman" panose="02020603050405020304" pitchFamily="18" charset="0"/>
                <a:cs typeface="Times New Roman" panose="02020603050405020304" pitchFamily="18" charset="0"/>
              </a:rPr>
              <a:t/>
            </a:r>
            <a:br>
              <a:rPr lang="ky-KG" b="1" dirty="0">
                <a:solidFill>
                  <a:srgbClr val="FF0000"/>
                </a:solidFill>
                <a:latin typeface="Times New Roman" panose="02020603050405020304" pitchFamily="18" charset="0"/>
                <a:cs typeface="Times New Roman" panose="02020603050405020304" pitchFamily="18" charset="0"/>
              </a:rPr>
            </a:br>
            <a:r>
              <a:rPr lang="ky-KG" b="1" dirty="0" smtClean="0">
                <a:solidFill>
                  <a:srgbClr val="FF0000"/>
                </a:solidFill>
                <a:latin typeface="Times New Roman" panose="02020603050405020304" pitchFamily="18" charset="0"/>
                <a:cs typeface="Times New Roman" panose="02020603050405020304" pitchFamily="18" charset="0"/>
              </a:rPr>
              <a:t>Концентрацияланган окутуу технологиясы.</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ky-KG" b="1" dirty="0" smtClean="0">
                <a:solidFill>
                  <a:srgbClr val="FF0000"/>
                </a:solidFill>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6851" y="1449421"/>
            <a:ext cx="10526949" cy="4727542"/>
          </a:xfrm>
        </p:spPr>
        <p:txBody>
          <a:bodyPr/>
          <a:lstStyle/>
          <a:p>
            <a:pPr marL="0" indent="0">
              <a:buNone/>
            </a:pPr>
            <a:r>
              <a:rPr lang="ky-KG" dirty="0" smtClean="0"/>
              <a:t>	</a:t>
            </a:r>
            <a:r>
              <a:rPr lang="ky-KG" dirty="0" smtClean="0">
                <a:latin typeface="Times New Roman" panose="02020603050405020304" pitchFamily="18" charset="0"/>
                <a:cs typeface="Times New Roman" panose="02020603050405020304" pitchFamily="18" charset="0"/>
              </a:rPr>
              <a:t>Окуучуларга </a:t>
            </a:r>
            <a:r>
              <a:rPr lang="ky-KG" dirty="0">
                <a:latin typeface="Times New Roman" panose="02020603050405020304" pitchFamily="18" charset="0"/>
                <a:cs typeface="Times New Roman" panose="02020603050405020304" pitchFamily="18" charset="0"/>
              </a:rPr>
              <a:t>“Жүктөө” ыкмасы адабиятта көрсөтүлөт. Мугалим кызыктыруучу эпизоддорду таштайт. Мындай ыкма адабият сабагында жолуга турган тексттерге жана авторлорго кызыгуу жаратууну көздөйт. </a:t>
            </a:r>
            <a:endParaRPr lang="ru-RU" dirty="0">
              <a:latin typeface="Times New Roman" panose="02020603050405020304" pitchFamily="18" charset="0"/>
              <a:cs typeface="Times New Roman" panose="02020603050405020304" pitchFamily="18" charset="0"/>
            </a:endParaRPr>
          </a:p>
          <a:p>
            <a:pPr marL="0" indent="0">
              <a:buNone/>
            </a:pPr>
            <a:r>
              <a:rPr lang="ky-KG" dirty="0" smtClean="0">
                <a:latin typeface="Times New Roman" panose="02020603050405020304" pitchFamily="18" charset="0"/>
                <a:cs typeface="Times New Roman" panose="02020603050405020304" pitchFamily="18" charset="0"/>
              </a:rPr>
              <a:t>	Кыргыз </a:t>
            </a:r>
            <a:r>
              <a:rPr lang="ky-KG" dirty="0">
                <a:latin typeface="Times New Roman" panose="02020603050405020304" pitchFamily="18" charset="0"/>
                <a:cs typeface="Times New Roman" panose="02020603050405020304" pitchFamily="18" charset="0"/>
              </a:rPr>
              <a:t>тилинде тыныш белгилерге карата пайдаланса болот.</a:t>
            </a:r>
            <a:endParaRPr lang="ru-RU" dirty="0">
              <a:latin typeface="Times New Roman" panose="02020603050405020304" pitchFamily="18" charset="0"/>
              <a:cs typeface="Times New Roman" panose="02020603050405020304" pitchFamily="18" charset="0"/>
            </a:endParaRPr>
          </a:p>
          <a:p>
            <a:pPr marL="0" indent="0">
              <a:buNone/>
            </a:pPr>
            <a:r>
              <a:rPr lang="ky-KG" dirty="0" smtClean="0"/>
              <a:t>	</a:t>
            </a:r>
            <a:r>
              <a:rPr lang="ky-KG" dirty="0" smtClean="0">
                <a:latin typeface="Times New Roman" panose="02020603050405020304" pitchFamily="18" charset="0"/>
                <a:cs typeface="Times New Roman" panose="02020603050405020304" pitchFamily="18" charset="0"/>
              </a:rPr>
              <a:t>С.Жусуев «Курманжан датка» </a:t>
            </a:r>
          </a:p>
          <a:p>
            <a:pPr marL="0" indent="0">
              <a:buNone/>
            </a:pPr>
            <a:r>
              <a:rPr lang="ky-KG" dirty="0" smtClean="0">
                <a:latin typeface="Times New Roman" panose="02020603050405020304" pitchFamily="18" charset="0"/>
                <a:cs typeface="Times New Roman" panose="02020603050405020304" pitchFamily="18" charset="0"/>
              </a:rPr>
              <a:t>романы. </a:t>
            </a:r>
          </a:p>
          <a:p>
            <a:pPr marL="0" indent="0">
              <a:buNone/>
            </a:pPr>
            <a:r>
              <a:rPr lang="ky-KG" dirty="0" smtClean="0">
                <a:latin typeface="Times New Roman" panose="02020603050405020304" pitchFamily="18" charset="0"/>
                <a:cs typeface="Times New Roman" panose="02020603050405020304" pitchFamily="18" charset="0"/>
              </a:rPr>
              <a:t>Чыгармадан үзүндү окулат ж.б</a:t>
            </a:r>
            <a:r>
              <a:rPr lang="ky-KG" dirty="0" smtClean="0"/>
              <a: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826" y="3894307"/>
            <a:ext cx="3048000" cy="1676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4748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3582" y="365125"/>
            <a:ext cx="10410217" cy="880015"/>
          </a:xfrm>
        </p:spPr>
        <p:txBody>
          <a:bodyPr>
            <a:normAutofit fontScale="90000"/>
          </a:bodyPr>
          <a:lstStyle/>
          <a:p>
            <a:pPr lvl="0" algn="ctr"/>
            <a:r>
              <a:rPr lang="ky-KG" b="1" dirty="0" smtClean="0">
                <a:solidFill>
                  <a:srgbClr val="FF0000"/>
                </a:solidFill>
                <a:latin typeface="Times New Roman" panose="02020603050405020304" pitchFamily="18" charset="0"/>
                <a:cs typeface="Times New Roman" panose="02020603050405020304" pitchFamily="18" charset="0"/>
              </a:rPr>
              <a:t/>
            </a:r>
            <a:br>
              <a:rPr lang="ky-KG" b="1" dirty="0" smtClean="0">
                <a:solidFill>
                  <a:srgbClr val="FF0000"/>
                </a:solidFill>
                <a:latin typeface="Times New Roman" panose="02020603050405020304" pitchFamily="18" charset="0"/>
                <a:cs typeface="Times New Roman" panose="02020603050405020304" pitchFamily="18" charset="0"/>
              </a:rPr>
            </a:br>
            <a:r>
              <a:rPr lang="ky-KG" b="1" dirty="0" smtClean="0">
                <a:solidFill>
                  <a:srgbClr val="FF0000"/>
                </a:solidFill>
                <a:latin typeface="Times New Roman" panose="02020603050405020304" pitchFamily="18" charset="0"/>
                <a:cs typeface="Times New Roman" panose="02020603050405020304" pitchFamily="18" charset="0"/>
              </a:rPr>
              <a:t>Инсанга багытталган окутуунун технологиясы</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45140"/>
            <a:ext cx="10515600" cy="4931823"/>
          </a:xfrm>
        </p:spPr>
        <p:txBody>
          <a:bodyPr/>
          <a:lstStyle/>
          <a:p>
            <a:pPr marL="0" indent="0">
              <a:buNone/>
            </a:pPr>
            <a:r>
              <a:rPr lang="ky-KG" b="1" dirty="0" smtClean="0"/>
              <a:t>	</a:t>
            </a:r>
            <a:r>
              <a:rPr lang="ky-KG" dirty="0" smtClean="0">
                <a:latin typeface="Times New Roman" panose="02020603050405020304" pitchFamily="18" charset="0"/>
                <a:cs typeface="Times New Roman" panose="02020603050405020304" pitchFamily="18" charset="0"/>
              </a:rPr>
              <a:t>Мында </a:t>
            </a:r>
            <a:r>
              <a:rPr lang="ky-KG" dirty="0">
                <a:latin typeface="Times New Roman" panose="02020603050405020304" pitchFamily="18" charset="0"/>
                <a:cs typeface="Times New Roman" panose="02020603050405020304" pitchFamily="18" charset="0"/>
              </a:rPr>
              <a:t>окуучулардын интеллектин жана сүйлөөсүн калыптандыруу жана өнүктүрүү, сынчыл жана чыгармачыл ой жүгүртүүсүн өнүктүрүүгө багытталат. Бул технологияларга семинар-сабактар, изилдөө –сабактары кирет.</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54" y="3171217"/>
            <a:ext cx="5358584" cy="3093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076" y="3171217"/>
            <a:ext cx="4961107" cy="3093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112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123" y="204281"/>
            <a:ext cx="10536677" cy="1151091"/>
          </a:xfrm>
        </p:spPr>
        <p:txBody>
          <a:bodyPr>
            <a:normAutofit fontScale="90000"/>
          </a:bodyPr>
          <a:lstStyle/>
          <a:p>
            <a:pPr algn="ctr"/>
            <a:r>
              <a:rPr lang="ky-KG"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ky-KG"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y-KG"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Маалыматтык-коммуникациялык технологиялар</a:t>
            </a:r>
            <a:r>
              <a:rPr lang="ru-RU" sz="4000"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ru-RU" sz="4000" dirty="0" smtClean="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pic>
        <p:nvPicPr>
          <p:cNvPr id="5" name="Объект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5" t="37719" r="-1951" b="34560"/>
          <a:stretch/>
        </p:blipFill>
        <p:spPr>
          <a:xfrm>
            <a:off x="5067198" y="3232810"/>
            <a:ext cx="2811295" cy="2859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252920" y="1799617"/>
            <a:ext cx="4581728" cy="3517438"/>
          </a:xfrm>
          <a:prstGeom prst="rect">
            <a:avLst/>
          </a:prstGeom>
        </p:spPr>
        <p:txBody>
          <a:bodyPr wrap="square">
            <a:spAutoFit/>
          </a:bodyPr>
          <a:lstStyle/>
          <a:p>
            <a:pPr indent="449580">
              <a:lnSpc>
                <a:spcPct val="107000"/>
              </a:lnSpc>
              <a:spcAft>
                <a:spcPts val="0"/>
              </a:spcAft>
            </a:pPr>
            <a:r>
              <a:rPr lang="ky-KG" sz="1600" dirty="0" smtClean="0">
                <a:latin typeface="Times New Roman" panose="02020603050405020304" pitchFamily="18" charset="0"/>
                <a:ea typeface="Calibri" panose="020F0502020204030204" pitchFamily="34" charset="0"/>
                <a:cs typeface="Times New Roman" panose="02020603050405020304" pitchFamily="18" charset="0"/>
              </a:rPr>
              <a:t>Кыргыз </a:t>
            </a:r>
            <a:r>
              <a:rPr lang="ky-KG" sz="1600" dirty="0">
                <a:latin typeface="Times New Roman" panose="02020603050405020304" pitchFamily="18" charset="0"/>
                <a:ea typeface="Calibri" panose="020F0502020204030204" pitchFamily="34" charset="0"/>
                <a:cs typeface="Times New Roman" panose="02020603050405020304" pitchFamily="18" charset="0"/>
              </a:rPr>
              <a:t>тили жана адабияты сабактарында дал ушул МКТны колдонуу мага сабактарды жаңы мазмун менен толтурууга, окууга даярдыктын ар кандай деңгээлиндеги окуучуларга дифференциалдуу мамиле кылууга, бир эле учурда ар кандай жөндөмдөргө жана мүмкүнчүлүктөргө ээ болгон балдарды уюштурууга, курчап турган дүйнөгө чыгармачылык мамилени, окуучулардын кызыгуусун арттырууга, сабакты заманбап талаптарга ылайык уюштурууга мүмкүндүк берет.Техника менен иштөө көндүмдөрү да калыптанат.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723" t="40189" r="3696" b="36785"/>
          <a:stretch/>
        </p:blipFill>
        <p:spPr>
          <a:xfrm>
            <a:off x="6706309" y="1355372"/>
            <a:ext cx="3234649" cy="1757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784" t="37872" r="-2037" b="37022"/>
          <a:stretch/>
        </p:blipFill>
        <p:spPr>
          <a:xfrm>
            <a:off x="8427394" y="3232811"/>
            <a:ext cx="3375499" cy="2859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998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18926"/>
          </a:xfrm>
        </p:spPr>
        <p:txBody>
          <a:bodyPr>
            <a:normAutofit fontScale="90000"/>
          </a:bodyPr>
          <a:lstStyle/>
          <a:p>
            <a:pPr algn="ctr"/>
            <a:r>
              <a:rPr lang="ky-KG" sz="3600" b="1" dirty="0" smtClean="0">
                <a:solidFill>
                  <a:srgbClr val="FF0000"/>
                </a:solidFill>
                <a:latin typeface="Times New Roman" panose="02020603050405020304" pitchFamily="18" charset="0"/>
                <a:cs typeface="Times New Roman" panose="02020603050405020304" pitchFamily="18" charset="0"/>
              </a:rPr>
              <a:t>Оюн технологиясы</a:t>
            </a:r>
            <a:r>
              <a:rPr lang="ru-RU" dirty="0" smtClean="0"/>
              <a:t/>
            </a:r>
            <a:br>
              <a:rPr lang="ru-RU" dirty="0" smtClean="0"/>
            </a:br>
            <a:endParaRPr lang="ru-RU" dirty="0"/>
          </a:p>
        </p:txBody>
      </p:sp>
      <p:sp>
        <p:nvSpPr>
          <p:cNvPr id="3" name="Объект 2"/>
          <p:cNvSpPr>
            <a:spLocks noGrp="1"/>
          </p:cNvSpPr>
          <p:nvPr>
            <p:ph idx="1"/>
          </p:nvPr>
        </p:nvSpPr>
        <p:spPr>
          <a:xfrm>
            <a:off x="838200" y="1284052"/>
            <a:ext cx="10515600" cy="4892911"/>
          </a:xfrm>
        </p:spPr>
        <p:txBody>
          <a:bodyPr/>
          <a:lstStyle/>
          <a:p>
            <a:pPr marL="0" indent="0">
              <a:buNone/>
            </a:pPr>
            <a:r>
              <a:rPr lang="ru-RU" dirty="0" smtClean="0"/>
              <a:t>	</a:t>
            </a:r>
            <a:r>
              <a:rPr lang="ky-KG" dirty="0" smtClean="0"/>
              <a:t>Оюн </a:t>
            </a:r>
            <a:r>
              <a:rPr lang="ky-KG" dirty="0"/>
              <a:t>– бул изденүүчүлүккө жол ачат. </a:t>
            </a:r>
            <a:endParaRPr lang="ru-RU" dirty="0"/>
          </a:p>
          <a:p>
            <a:pPr marL="0" indent="0">
              <a:buNone/>
            </a:pPr>
            <a:r>
              <a:rPr lang="ky-KG" dirty="0"/>
              <a:t>Кээде слайддарды, чиймелерди, кинофрагменттерди колдонуп, балдарга окутуу менен бирге жагымдуу жагдай түзүп берем.</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23" y="3043136"/>
            <a:ext cx="4873558"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5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y-KG" b="1" dirty="0" smtClean="0">
                <a:solidFill>
                  <a:srgbClr val="FF0000"/>
                </a:solidFill>
                <a:latin typeface="Times New Roman" panose="02020603050405020304" pitchFamily="18" charset="0"/>
                <a:cs typeface="Times New Roman" panose="02020603050405020304" pitchFamily="18" charset="0"/>
              </a:rPr>
              <a:t>Көйгөйлүү (проблемалык) окутуу технологиясы</a:t>
            </a:r>
            <a:r>
              <a:rPr lang="ru-RU" dirty="0" smtClean="0"/>
              <a:t/>
            </a:r>
            <a:br>
              <a:rPr lang="ru-RU" dirty="0" smtClean="0"/>
            </a:br>
            <a:endParaRPr lang="ru-RU" dirty="0"/>
          </a:p>
        </p:txBody>
      </p:sp>
      <p:sp>
        <p:nvSpPr>
          <p:cNvPr id="3" name="Объект 2"/>
          <p:cNvSpPr>
            <a:spLocks noGrp="1"/>
          </p:cNvSpPr>
          <p:nvPr>
            <p:ph idx="1"/>
          </p:nvPr>
        </p:nvSpPr>
        <p:spPr>
          <a:xfrm>
            <a:off x="992220" y="1293779"/>
            <a:ext cx="10361579" cy="4883184"/>
          </a:xfrm>
        </p:spPr>
        <p:txBody>
          <a:bodyPr/>
          <a:lstStyle/>
          <a:p>
            <a:pPr marL="0" indent="0">
              <a:buNone/>
            </a:pPr>
            <a:r>
              <a:rPr lang="ky-KG" dirty="0" smtClean="0"/>
              <a:t>	</a:t>
            </a:r>
            <a:r>
              <a:rPr lang="ky-KG" dirty="0" smtClean="0">
                <a:latin typeface="Times New Roman" panose="02020603050405020304" pitchFamily="18" charset="0"/>
                <a:cs typeface="Times New Roman" panose="02020603050405020304" pitchFamily="18" charset="0"/>
              </a:rPr>
              <a:t>Бул </a:t>
            </a:r>
            <a:r>
              <a:rPr lang="ky-KG" dirty="0">
                <a:latin typeface="Times New Roman" panose="02020603050405020304" pitchFamily="18" charset="0"/>
                <a:cs typeface="Times New Roman" panose="02020603050405020304" pitchFamily="18" charset="0"/>
              </a:rPr>
              <a:t>окутуунун өзгөчөлүгү-бул окуучунун атайын интеллектуалдык ишмердүүлүгү, бул окуу көйгөйлөрүн чечүү жолу менен жаңы түшүнүктөрдү өз алдынча өздөштүрүү, ой жүгүртүүнү калыптандырууну камсыз кылат. </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2199" t="-1166" b="-1"/>
          <a:stretch/>
        </p:blipFill>
        <p:spPr>
          <a:xfrm>
            <a:off x="2500010" y="3025302"/>
            <a:ext cx="6293794" cy="3365770"/>
          </a:xfrm>
          <a:prstGeom prst="rect">
            <a:avLst/>
          </a:prstGeom>
        </p:spPr>
      </p:pic>
    </p:spTree>
    <p:extLst>
      <p:ext uri="{BB962C8B-B14F-4D97-AF65-F5344CB8AC3E}">
        <p14:creationId xmlns:p14="http://schemas.microsoft.com/office/powerpoint/2010/main" val="2547650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220" y="365125"/>
            <a:ext cx="10361579" cy="734101"/>
          </a:xfrm>
        </p:spPr>
        <p:txBody>
          <a:bodyPr>
            <a:normAutofit fontScale="90000"/>
          </a:bodyPr>
          <a:lstStyle/>
          <a:p>
            <a:r>
              <a:rPr lang="ky-KG" sz="3600" b="1" dirty="0" smtClean="0">
                <a:solidFill>
                  <a:srgbClr val="FF0000"/>
                </a:solidFill>
                <a:latin typeface="Times New Roman" panose="02020603050405020304" pitchFamily="18" charset="0"/>
                <a:cs typeface="Times New Roman" panose="02020603050405020304" pitchFamily="18" charset="0"/>
              </a:rPr>
              <a:t>Интеграциялоо окутуу технологиясы</a:t>
            </a:r>
            <a:r>
              <a:rPr lang="ru-RU" sz="3600" dirty="0" smtClean="0">
                <a:solidFill>
                  <a:srgbClr val="FF0000"/>
                </a:solidFill>
                <a:latin typeface="Times New Roman" panose="02020603050405020304" pitchFamily="18" charset="0"/>
                <a:cs typeface="Times New Roman" panose="02020603050405020304" pitchFamily="18" charset="0"/>
              </a:rPr>
              <a:t/>
            </a:r>
            <a:br>
              <a:rPr lang="ru-RU" sz="3600" dirty="0" smtClean="0">
                <a:solidFill>
                  <a:srgbClr val="FF0000"/>
                </a:solidFill>
                <a:latin typeface="Times New Roman" panose="02020603050405020304" pitchFamily="18" charset="0"/>
                <a:cs typeface="Times New Roman" panose="02020603050405020304" pitchFamily="18" charset="0"/>
              </a:rPr>
            </a:b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49030" y="1099226"/>
            <a:ext cx="10604770" cy="5077737"/>
          </a:xfrm>
        </p:spPr>
        <p:txBody>
          <a:bodyPr/>
          <a:lstStyle/>
          <a:p>
            <a:pPr marL="0" indent="0">
              <a:buNone/>
            </a:pPr>
            <a:r>
              <a:rPr lang="ky-KG" dirty="0" smtClean="0"/>
              <a:t>	</a:t>
            </a:r>
            <a:r>
              <a:rPr lang="ky-KG" dirty="0" smtClean="0">
                <a:latin typeface="Times New Roman" panose="02020603050405020304" pitchFamily="18" charset="0"/>
                <a:cs typeface="Times New Roman" panose="02020603050405020304" pitchFamily="18" charset="0"/>
              </a:rPr>
              <a:t>Маданият</a:t>
            </a:r>
            <a:r>
              <a:rPr lang="ky-KG" dirty="0">
                <a:latin typeface="Times New Roman" panose="02020603050405020304" pitchFamily="18" charset="0"/>
                <a:cs typeface="Times New Roman" panose="02020603050405020304" pitchFamily="18" charset="0"/>
              </a:rPr>
              <a:t>, илим, өлкө таануу, экология, техника ж.б. менен айкалыштырып сабактарды өтөм. Мында окуучунун сабакка болгон </a:t>
            </a:r>
            <a:r>
              <a:rPr lang="ky-KG" dirty="0" smtClean="0">
                <a:latin typeface="Times New Roman" panose="02020603050405020304" pitchFamily="18" charset="0"/>
                <a:cs typeface="Times New Roman" panose="02020603050405020304" pitchFamily="18" charset="0"/>
              </a:rPr>
              <a:t>кызыгуусу </a:t>
            </a:r>
            <a:r>
              <a:rPr lang="ky-KG" dirty="0">
                <a:latin typeface="Times New Roman" panose="02020603050405020304" pitchFamily="18" charset="0"/>
                <a:cs typeface="Times New Roman" panose="02020603050405020304" pitchFamily="18" charset="0"/>
              </a:rPr>
              <a:t>артат.</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970" y="2531792"/>
            <a:ext cx="2733878" cy="364517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8850" y="2531791"/>
            <a:ext cx="5214026" cy="3645171"/>
          </a:xfrm>
          <a:prstGeom prst="rect">
            <a:avLst/>
          </a:prstGeom>
        </p:spPr>
      </p:pic>
    </p:spTree>
    <p:extLst>
      <p:ext uri="{BB962C8B-B14F-4D97-AF65-F5344CB8AC3E}">
        <p14:creationId xmlns:p14="http://schemas.microsoft.com/office/powerpoint/2010/main" val="151639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92466"/>
          </a:xfrm>
        </p:spPr>
        <p:txBody>
          <a:bodyPr>
            <a:normAutofit fontScale="90000"/>
          </a:bodyPr>
          <a:lstStyle/>
          <a:p>
            <a:pPr algn="ctr"/>
            <a:r>
              <a:rPr lang="ky-KG" sz="3600" b="1" dirty="0" smtClean="0">
                <a:solidFill>
                  <a:srgbClr val="FF0000"/>
                </a:solidFill>
                <a:latin typeface="Times New Roman" panose="02020603050405020304" pitchFamily="18" charset="0"/>
                <a:cs typeface="Times New Roman" panose="02020603050405020304" pitchFamily="18" charset="0"/>
              </a:rPr>
              <a:t/>
            </a:r>
            <a:br>
              <a:rPr lang="ky-KG" sz="3600" b="1" dirty="0" smtClean="0">
                <a:solidFill>
                  <a:srgbClr val="FF0000"/>
                </a:solidFill>
                <a:latin typeface="Times New Roman" panose="02020603050405020304" pitchFamily="18" charset="0"/>
                <a:cs typeface="Times New Roman" panose="02020603050405020304" pitchFamily="18" charset="0"/>
              </a:rPr>
            </a:br>
            <a:r>
              <a:rPr lang="ky-KG" sz="3600" b="1" dirty="0" smtClean="0">
                <a:solidFill>
                  <a:srgbClr val="FF0000"/>
                </a:solidFill>
                <a:latin typeface="Times New Roman" panose="02020603050405020304" pitchFamily="18" charset="0"/>
                <a:cs typeface="Times New Roman" panose="02020603050405020304" pitchFamily="18" charset="0"/>
              </a:rPr>
              <a:t>«PISA» билим берүү багыты </a:t>
            </a:r>
            <a:r>
              <a:rPr lang="ru-RU" dirty="0" smtClean="0"/>
              <a:t/>
            </a:r>
            <a:br>
              <a:rPr lang="ru-RU" dirty="0" smtClean="0"/>
            </a:br>
            <a:endParaRPr lang="ru-RU" dirty="0"/>
          </a:p>
        </p:txBody>
      </p:sp>
      <p:sp>
        <p:nvSpPr>
          <p:cNvPr id="3" name="Объект 2"/>
          <p:cNvSpPr>
            <a:spLocks noGrp="1"/>
          </p:cNvSpPr>
          <p:nvPr>
            <p:ph idx="1"/>
          </p:nvPr>
        </p:nvSpPr>
        <p:spPr>
          <a:xfrm>
            <a:off x="838200" y="1157591"/>
            <a:ext cx="10515600" cy="5019372"/>
          </a:xfrm>
        </p:spPr>
        <p:txBody>
          <a:bodyPr/>
          <a:lstStyle/>
          <a:p>
            <a:pPr marL="0" indent="0">
              <a:buNone/>
            </a:pPr>
            <a:r>
              <a:rPr lang="ky-KG" dirty="0" smtClean="0"/>
              <a:t>	</a:t>
            </a:r>
            <a:r>
              <a:rPr lang="ky-KG" dirty="0" smtClean="0">
                <a:latin typeface="Times New Roman" panose="02020603050405020304" pitchFamily="18" charset="0"/>
                <a:cs typeface="Times New Roman" panose="02020603050405020304" pitchFamily="18" charset="0"/>
              </a:rPr>
              <a:t>Мен </a:t>
            </a:r>
            <a:r>
              <a:rPr lang="ky-KG" dirty="0">
                <a:latin typeface="Times New Roman" panose="02020603050405020304" pitchFamily="18" charset="0"/>
                <a:cs typeface="Times New Roman" panose="02020603050405020304" pitchFamily="18" charset="0"/>
              </a:rPr>
              <a:t>өз сабагымда «PISA» тапшырмаларынын үлгүлөрүн пайдаланып келем. Негизги 3 багытты: окуу сабаттуулугу, математикалык сабаттуулук жана табигый илимдер боюнча сабаттуулугун да айкалыштыруу менен колдонуп келем.</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40" y="3157706"/>
            <a:ext cx="2271951" cy="308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2226" y="3157706"/>
            <a:ext cx="2585532" cy="3083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763" y="2815412"/>
            <a:ext cx="2771575" cy="1847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utoShape 2" descr="blob:https://web.whatsapp.com/a815cebd-44dd-4e8d-ac7f-928da8db25a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l="291" t="36594" r="-247" b="34612"/>
          <a:stretch/>
        </p:blipFill>
        <p:spPr>
          <a:xfrm>
            <a:off x="4822551" y="4727540"/>
            <a:ext cx="3236440" cy="1916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17581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91</Words>
  <Application>Microsoft Office PowerPoint</Application>
  <PresentationFormat>Широкоэкранный</PresentationFormat>
  <Paragraphs>31</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Кыргыз тили жана адабиятына  багытталган технологиялар</vt:lpstr>
      <vt:lpstr>Дифференцирлеген окутуу технологиясы</vt:lpstr>
      <vt:lpstr>  Концентрацияланган окутуу технологиясы.   </vt:lpstr>
      <vt:lpstr> Инсанга багытталган окутуунун технологиясы </vt:lpstr>
      <vt:lpstr> Маалыматтык-коммуникациялык технологиялар </vt:lpstr>
      <vt:lpstr>Оюн технологиясы </vt:lpstr>
      <vt:lpstr>Көйгөйлүү (проблемалык) окутуу технологиясы </vt:lpstr>
      <vt:lpstr>Интеграциялоо окутуу технологиясы </vt:lpstr>
      <vt:lpstr> «PISA» билим берүү багыты  </vt:lpstr>
      <vt:lpstr> Окуп-түшүнүү, угуп-түшүнүү технологиялары </vt:lpstr>
      <vt:lpstr>"STEAM"  билим берүү  багыты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Кыргыз тили жана адабиятына  багытталган технологиялар</dc:title>
  <dc:creator>User</dc:creator>
  <cp:lastModifiedBy>User</cp:lastModifiedBy>
  <cp:revision>28</cp:revision>
  <dcterms:created xsi:type="dcterms:W3CDTF">2024-03-16T06:04:33Z</dcterms:created>
  <dcterms:modified xsi:type="dcterms:W3CDTF">2024-03-17T09:24:16Z</dcterms:modified>
</cp:coreProperties>
</file>