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8"/>
  </p:notesMasterIdLst>
  <p:sldIdLst>
    <p:sldId id="257" r:id="rId2"/>
    <p:sldId id="294" r:id="rId3"/>
    <p:sldId id="296" r:id="rId4"/>
    <p:sldId id="295" r:id="rId5"/>
    <p:sldId id="297" r:id="rId6"/>
    <p:sldId id="300" r:id="rId7"/>
    <p:sldId id="299" r:id="rId8"/>
    <p:sldId id="301" r:id="rId9"/>
    <p:sldId id="302" r:id="rId10"/>
    <p:sldId id="282" r:id="rId11"/>
    <p:sldId id="284" r:id="rId12"/>
    <p:sldId id="287" r:id="rId13"/>
    <p:sldId id="290" r:id="rId14"/>
    <p:sldId id="289" r:id="rId15"/>
    <p:sldId id="286" r:id="rId16"/>
    <p:sldId id="29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94660"/>
  </p:normalViewPr>
  <p:slideViewPr>
    <p:cSldViewPr>
      <p:cViewPr varScale="1">
        <p:scale>
          <a:sx n="80" d="100"/>
          <a:sy n="80" d="100"/>
        </p:scale>
        <p:origin x="169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6BE8B-5106-4A1A-898B-BBF5DEB12DC5}" type="datetimeFigureOut">
              <a:rPr lang="ru-RU" smtClean="0"/>
              <a:pPr/>
              <a:t>10.03.2024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F543F-A499-4D0E-B88D-21F523237825}" type="slidenum">
              <a:rPr lang="ru-RU" smtClean="0"/>
              <a:pPr/>
              <a:t>‹#›</a:t>
            </a:fld>
            <a:endParaRPr lang="ru-RU"/>
          </a:p>
        </p:txBody>
      </p:sp>
    </p:spTree>
    <p:extLst>
      <p:ext uri="{BB962C8B-B14F-4D97-AF65-F5344CB8AC3E}">
        <p14:creationId xmlns:p14="http://schemas.microsoft.com/office/powerpoint/2010/main" val="203371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7F543F-A499-4D0E-B88D-21F523237825}" type="slidenum">
              <a:rPr lang="ru-RU" smtClean="0"/>
              <a:pPr/>
              <a:t>3</a:t>
            </a:fld>
            <a:endParaRPr lang="ru-RU"/>
          </a:p>
        </p:txBody>
      </p:sp>
    </p:spTree>
    <p:extLst>
      <p:ext uri="{BB962C8B-B14F-4D97-AF65-F5344CB8AC3E}">
        <p14:creationId xmlns:p14="http://schemas.microsoft.com/office/powerpoint/2010/main" val="366502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73577066"/>
      </p:ext>
    </p:extLst>
  </p:cSld>
  <p:clrMapOvr>
    <a:masterClrMapping/>
  </p:clrMapOvr>
  <p:transition spd="slow">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447833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343765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95534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774413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267630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552178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55559613"/>
      </p:ext>
    </p:extLst>
  </p:cSld>
  <p:clrMapOvr>
    <a:masterClrMapping/>
  </p:clrMapOvr>
  <p:transition spd="slow">
    <p:zo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11039463"/>
      </p:ext>
    </p:extLst>
  </p:cSld>
  <p:clrMapOvr>
    <a:masterClrMapping/>
  </p:clrMapOvr>
  <p:transition spd="slow">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2213274"/>
      </p:ext>
    </p:extLst>
  </p:cSld>
  <p:clrMapOvr>
    <a:masterClrMapping/>
  </p:clrMapOvr>
  <p:transition spd="slow">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97301093"/>
      </p:ext>
    </p:extLst>
  </p:cSld>
  <p:clrMapOvr>
    <a:masterClrMapping/>
  </p:clrMapOvr>
  <p:transition spd="slow">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58226538"/>
      </p:ext>
    </p:extLst>
  </p:cSld>
  <p:clrMapOvr>
    <a:masterClrMapping/>
  </p:clrMapOvr>
  <p:transition spd="slow">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73886854"/>
      </p:ext>
    </p:extLst>
  </p:cSld>
  <p:clrMapOvr>
    <a:masterClrMapping/>
  </p:clrMapOvr>
  <p:transition spd="slow">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48194003"/>
      </p:ext>
    </p:extLst>
  </p:cSld>
  <p:clrMapOvr>
    <a:masterClrMapping/>
  </p:clrMapOvr>
  <p:transition spd="slow">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70960866"/>
      </p:ext>
    </p:extLst>
  </p:cSld>
  <p:clrMapOvr>
    <a:masterClrMapping/>
  </p:clrMapOvr>
  <p:transition spd="slow">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15990619"/>
      </p:ext>
    </p:extLst>
  </p:cSld>
  <p:clrMapOvr>
    <a:masterClrMapping/>
  </p:clrMapOvr>
  <p:transition spd="slow">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10.03.2024</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88154468"/>
      </p:ext>
    </p:extLst>
  </p:cSld>
  <p:clrMapOvr>
    <a:masterClrMapping/>
  </p:clrMapOvr>
  <p:transition spd="slow">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106E36-FD25-4E2D-B0AA-010F637433A0}" type="datetimeFigureOut">
              <a:rPr lang="ru-RU" smtClean="0"/>
              <a:pPr/>
              <a:t>10.03.2024</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425106800"/>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ransition spd="slow">
    <p:zoom/>
  </p:transition>
  <p:timing>
    <p:tnLst>
      <p:par>
        <p:cTn id="1" dur="indefinite" restart="never" nodeType="tmRoot"/>
      </p:par>
    </p:tnLst>
  </p:timing>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ъявлен международный конкурс детских рисунков по произведениям Ч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84" y="800860"/>
            <a:ext cx="5000660" cy="40065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19180" y="4857760"/>
            <a:ext cx="8324715" cy="2031325"/>
          </a:xfrm>
          <a:prstGeom prst="rect">
            <a:avLst/>
          </a:prstGeom>
          <a:noFill/>
        </p:spPr>
        <p:txBody>
          <a:bodyPr wrap="none" lIns="91440" tIns="45720" rIns="91440" bIns="45720">
            <a:spAutoFit/>
          </a:bodyPr>
          <a:lstStyle/>
          <a:p>
            <a:pPr algn="ctr"/>
            <a:r>
              <a:rPr lang="ky-KG" sz="3600" b="1" i="1" spc="50" dirty="0" smtClean="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rPr>
              <a:t>«ӨТКӨНДҮ ЭСТЕП, КЕЛЕЧЕКТИ КҮТӨ </a:t>
            </a:r>
          </a:p>
          <a:p>
            <a:pPr algn="ctr"/>
            <a:r>
              <a:rPr lang="ky-KG" sz="3600" b="1" i="1" spc="50" dirty="0" smtClean="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rPr>
              <a:t>БИЛГЕНДИГИБИЗ ҮЧҮН БИЗ БАРБЫЗ»</a:t>
            </a:r>
            <a:endParaRPr lang="ky-KG" sz="3600" b="1" i="1" cap="none" spc="50" dirty="0" smtClean="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endParaRPr>
          </a:p>
          <a:p>
            <a:pPr algn="ctr"/>
            <a:r>
              <a:rPr lang="ky-KG" sz="5400" b="1" i="1"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Ч.Айтматов</a:t>
            </a:r>
            <a:endParaRPr lang="ky-KG" sz="5400" b="1" i="1" cap="none"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Чингиз Айтматов “был и остается для нас братом, отцом, незыблемо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38" y="357166"/>
            <a:ext cx="7072362" cy="6173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Ч.Айтматовдун чыгармалары окурмандын ой-жүгүртүүсүнө кандай таасир берет? -  IDEA Central Asia"/>
          <p:cNvPicPr>
            <a:picLocks noChangeAspect="1" noChangeArrowheads="1"/>
          </p:cNvPicPr>
          <p:nvPr/>
        </p:nvPicPr>
        <p:blipFill>
          <a:blip r:embed="rId2"/>
          <a:srcRect/>
          <a:stretch>
            <a:fillRect/>
          </a:stretch>
        </p:blipFill>
        <p:spPr bwMode="auto">
          <a:xfrm>
            <a:off x="-1" y="0"/>
            <a:ext cx="9107167" cy="6858000"/>
          </a:xfrm>
          <a:prstGeom prst="rect">
            <a:avLst/>
          </a:prstGeom>
          <a:noFill/>
        </p:spPr>
      </p:pic>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лубая красивая акварель PPT фоновый рисунок PowerPoint шаблоны Скачать"/>
          <p:cNvPicPr>
            <a:picLocks noChangeAspect="1" noChangeArrowheads="1"/>
          </p:cNvPicPr>
          <p:nvPr/>
        </p:nvPicPr>
        <p:blipFill>
          <a:blip r:embed="rId2"/>
          <a:srcRect/>
          <a:stretch>
            <a:fillRect/>
          </a:stretch>
        </p:blipFill>
        <p:spPr bwMode="auto">
          <a:xfrm>
            <a:off x="-58847" y="0"/>
            <a:ext cx="9202847" cy="7072290"/>
          </a:xfrm>
          <a:prstGeom prst="rect">
            <a:avLst/>
          </a:prstGeom>
          <a:noFill/>
        </p:spPr>
      </p:pic>
      <p:sp>
        <p:nvSpPr>
          <p:cNvPr id="3" name="Rectangle 1"/>
          <p:cNvSpPr>
            <a:spLocks noChangeArrowheads="1"/>
          </p:cNvSpPr>
          <p:nvPr/>
        </p:nvSpPr>
        <p:spPr bwMode="auto">
          <a:xfrm>
            <a:off x="714348" y="857232"/>
            <a:ext cx="807246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ru-RU" sz="32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Артыңда сүрөтүң </a:t>
            </a: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бар </a:t>
            </a:r>
            <a:r>
              <a:rPr kumimoji="0" lang="ru-RU" sz="32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киноң калды</a:t>
            </a: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32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Ааламга</a:t>
            </a: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32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тартууладың буларды</a:t>
            </a: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a:t>
            </a:r>
            <a:r>
              <a:rPr kumimoji="0" lang="ru-RU" sz="32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Атадан</a:t>
            </a: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калган </a:t>
            </a:r>
            <a:r>
              <a:rPr kumimoji="0" lang="ru-RU" sz="32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туяк</a:t>
            </a: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32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арман</a:t>
            </a: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32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айтып</a:t>
            </a: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a:t>
            </a:r>
            <a:endParaRPr kumimoji="0" lang="ru-RU"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Ар </a:t>
            </a:r>
            <a:r>
              <a:rPr kumimoji="0" lang="ru-RU" sz="32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улут</a:t>
            </a: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32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жаратат</a:t>
            </a: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го </a:t>
            </a:r>
            <a:r>
              <a:rPr kumimoji="0" lang="ru-RU" sz="32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жаңыларды</a:t>
            </a:r>
            <a:r>
              <a:rPr kumimoji="0" lang="ru-RU" sz="32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a:t>
            </a:r>
            <a:endParaRPr kumimoji="0" lang="ru-RU" sz="4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2" descr="Эч ким күтпөгөн чыгарма. &amp;quot;Атадан калган туяк&amp;quot; аңгемеси тууралуу 8 факты"/>
          <p:cNvPicPr>
            <a:picLocks noChangeAspect="1" noChangeArrowheads="1"/>
          </p:cNvPicPr>
          <p:nvPr/>
        </p:nvPicPr>
        <p:blipFill>
          <a:blip r:embed="rId3"/>
          <a:srcRect/>
          <a:stretch>
            <a:fillRect/>
          </a:stretch>
        </p:blipFill>
        <p:spPr bwMode="auto">
          <a:xfrm>
            <a:off x="1500166" y="3071810"/>
            <a:ext cx="6446566" cy="3429024"/>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лубая красивая акварель PPT фоновый рисунок PowerPoint шаблоны Скачать"/>
          <p:cNvPicPr>
            <a:picLocks noChangeAspect="1" noChangeArrowheads="1"/>
          </p:cNvPicPr>
          <p:nvPr/>
        </p:nvPicPr>
        <p:blipFill>
          <a:blip r:embed="rId2"/>
          <a:srcRect/>
          <a:stretch>
            <a:fillRect/>
          </a:stretch>
        </p:blipFill>
        <p:spPr bwMode="auto">
          <a:xfrm>
            <a:off x="-58847" y="0"/>
            <a:ext cx="9202847" cy="7072290"/>
          </a:xfrm>
          <a:prstGeom prst="rect">
            <a:avLst/>
          </a:prstGeom>
          <a:noFill/>
        </p:spPr>
      </p:pic>
      <p:sp>
        <p:nvSpPr>
          <p:cNvPr id="43009" name="Rectangle 1"/>
          <p:cNvSpPr>
            <a:spLocks noChangeArrowheads="1"/>
          </p:cNvSpPr>
          <p:nvPr/>
        </p:nvSpPr>
        <p:spPr bwMode="auto">
          <a:xfrm>
            <a:off x="1115616" y="369332"/>
            <a:ext cx="691276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Жамийлаң жапжаш</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бойдон</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дагы</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калды</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Жактырат</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окурмандар</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Даниярды</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a:t>
            </a:r>
            <a:endPar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Кыпкызыл</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бышкан</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бойдон</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алмаң турут</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a:t>
            </a:r>
            <a:endPar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Кыйылбай</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таштап</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кеттиң </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сен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буларды</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a:t>
            </a:r>
            <a:endPar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Кетем</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деп</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кейип-кепчип</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ойлондуңбу,</a:t>
            </a:r>
            <a:endPar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Калтырып</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 </a:t>
            </a:r>
            <a:r>
              <a:rPr kumimoji="0" lang="ru-RU" sz="2400" b="1" i="1" u="none" strike="noStrike" cap="none" normalizeH="0" baseline="0" dirty="0" err="1"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эли-журтуң, курбуларды</a:t>
            </a:r>
            <a:r>
              <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ea typeface="Times New Roman" pitchFamily="18" charset="0"/>
                <a:cs typeface="Times New Roman" panose="02020603050405020304" pitchFamily="18" charset="0"/>
              </a:rPr>
              <a:t>.</a:t>
            </a:r>
            <a:endParaRPr kumimoji="0" lang="ru-RU" sz="2400" b="1" i="1"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endParaRPr>
          </a:p>
        </p:txBody>
      </p:sp>
      <p:pic>
        <p:nvPicPr>
          <p:cNvPr id="4" name="Picture 2" descr="Жамийла&amp;quot; повести тууралуу кызыктуу 15 факты. Москвада жаралган кыргыз  повести"/>
          <p:cNvPicPr>
            <a:picLocks noChangeAspect="1" noChangeArrowheads="1"/>
          </p:cNvPicPr>
          <p:nvPr/>
        </p:nvPicPr>
        <p:blipFill>
          <a:blip r:embed="rId3"/>
          <a:srcRect/>
          <a:stretch>
            <a:fillRect/>
          </a:stretch>
        </p:blipFill>
        <p:spPr bwMode="auto">
          <a:xfrm>
            <a:off x="571472" y="2704593"/>
            <a:ext cx="6715125" cy="3571875"/>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лубая красивая акварель PPT фоновый рисунок PowerPoint шаблоны Скачать"/>
          <p:cNvPicPr>
            <a:picLocks noChangeAspect="1" noChangeArrowheads="1"/>
          </p:cNvPicPr>
          <p:nvPr/>
        </p:nvPicPr>
        <p:blipFill>
          <a:blip r:embed="rId2"/>
          <a:srcRect/>
          <a:stretch>
            <a:fillRect/>
          </a:stretch>
        </p:blipFill>
        <p:spPr bwMode="auto">
          <a:xfrm>
            <a:off x="-58847" y="0"/>
            <a:ext cx="9202847" cy="7072290"/>
          </a:xfrm>
          <a:prstGeom prst="rect">
            <a:avLst/>
          </a:prstGeom>
          <a:noFill/>
        </p:spPr>
      </p:pic>
      <p:pic>
        <p:nvPicPr>
          <p:cNvPr id="44036" name="Picture 4" descr="Зарубежные — Помню"/>
          <p:cNvPicPr>
            <a:picLocks noChangeAspect="1" noChangeArrowheads="1"/>
          </p:cNvPicPr>
          <p:nvPr/>
        </p:nvPicPr>
        <p:blipFill>
          <a:blip r:embed="rId3"/>
          <a:srcRect/>
          <a:stretch>
            <a:fillRect/>
          </a:stretch>
        </p:blipFill>
        <p:spPr bwMode="auto">
          <a:xfrm>
            <a:off x="2071670" y="3071786"/>
            <a:ext cx="4964574" cy="3786214"/>
          </a:xfrm>
          <a:prstGeom prst="rect">
            <a:avLst/>
          </a:prstGeom>
          <a:noFill/>
        </p:spPr>
      </p:pic>
      <p:sp>
        <p:nvSpPr>
          <p:cNvPr id="5" name="Rectangle 2"/>
          <p:cNvSpPr>
            <a:spLocks noChangeArrowheads="1"/>
          </p:cNvSpPr>
          <p:nvPr/>
        </p:nvSpPr>
        <p:spPr bwMode="auto">
          <a:xfrm>
            <a:off x="899592" y="714356"/>
            <a:ext cx="70567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Таш</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боор</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ажал</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алып</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кетти</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Чынгызды</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Таш</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түшкөндөй кайгы</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басты</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кыргызды</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Толгонайдай</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боздоп</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нечен</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энелер</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a:t>
            </a:r>
            <a:endParaRPr kumimoji="0" 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Тоо</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көчкөндөй санаа</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басты</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кыргызды</a:t>
            </a:r>
            <a:r>
              <a:rPr kumimoji="0" lang="ru-RU" sz="2800" b="1" i="1" u="none" strike="noStrike" cap="none" normalizeH="0" baseline="0" dirty="0" smtClean="0">
                <a:ln>
                  <a:noFill/>
                </a:ln>
                <a:solidFill>
                  <a:srgbClr val="0F243E"/>
                </a:solidFill>
                <a:effectLst/>
                <a:latin typeface="Ubuntu" charset="0"/>
                <a:ea typeface="Times New Roman" pitchFamily="18" charset="0"/>
                <a:cs typeface="Times New Roman" pitchFamily="18" charset="0"/>
              </a:rPr>
              <a:t>.</a:t>
            </a:r>
            <a:endParaRPr kumimoji="0" lang="ru-RU" sz="40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Scale>
                                      <p:cBhvr>
                                        <p:cTn id="7" dur="1000" decel="50000" fill="hold">
                                          <p:stCondLst>
                                            <p:cond delay="0"/>
                                          </p:stCondLst>
                                        </p:cTn>
                                        <p:tgtEl>
                                          <p:spTgt spid="440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4036"/>
                                        </p:tgtEl>
                                        <p:attrNameLst>
                                          <p:attrName>ppt_x</p:attrName>
                                          <p:attrName>ppt_y</p:attrName>
                                        </p:attrNameLst>
                                      </p:cBhvr>
                                    </p:animMotion>
                                    <p:animEffect transition="in" filter="fade">
                                      <p:cBhvr>
                                        <p:cTn id="9"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Голубая красивая акварель PPT фоновый рисунок PowerPoint шаблоны Скачать"/>
          <p:cNvPicPr>
            <a:picLocks noChangeAspect="1" noChangeArrowheads="1"/>
          </p:cNvPicPr>
          <p:nvPr/>
        </p:nvPicPr>
        <p:blipFill>
          <a:blip r:embed="rId2"/>
          <a:srcRect/>
          <a:stretch>
            <a:fillRect/>
          </a:stretch>
        </p:blipFill>
        <p:spPr bwMode="auto">
          <a:xfrm>
            <a:off x="-58847" y="0"/>
            <a:ext cx="9202847" cy="7072290"/>
          </a:xfrm>
          <a:prstGeom prst="rect">
            <a:avLst/>
          </a:prstGeom>
          <a:noFill/>
        </p:spPr>
      </p:pic>
      <p:sp>
        <p:nvSpPr>
          <p:cNvPr id="5" name="Rectangle 9"/>
          <p:cNvSpPr>
            <a:spLocks noChangeArrowheads="1"/>
          </p:cNvSpPr>
          <p:nvPr/>
        </p:nvSpPr>
        <p:spPr bwMode="auto">
          <a:xfrm>
            <a:off x="1428728" y="785794"/>
            <a:ext cx="707233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err="1" smtClean="0">
                <a:ln>
                  <a:noFill/>
                </a:ln>
                <a:solidFill>
                  <a:schemeClr val="tx2">
                    <a:lumMod val="50000"/>
                  </a:schemeClr>
                </a:solidFill>
                <a:effectLst/>
                <a:latin typeface="Ubuntu"/>
                <a:ea typeface="Times New Roman" pitchFamily="18" charset="0"/>
                <a:cs typeface="Times New Roman" pitchFamily="18" charset="0"/>
              </a:rPr>
              <a:t>Өзүңдү тирүү сезип</a:t>
            </a:r>
            <a:r>
              <a:rPr kumimoji="0" lang="ru-RU" sz="2400" b="1" i="1" u="none" strike="noStrike" cap="none" normalizeH="0" baseline="0" dirty="0" smtClean="0">
                <a:ln>
                  <a:noFill/>
                </a:ln>
                <a:solidFill>
                  <a:schemeClr val="tx2">
                    <a:lumMod val="50000"/>
                  </a:schemeClr>
                </a:solidFill>
                <a:effectLst/>
                <a:latin typeface="Ubuntu"/>
                <a:ea typeface="Times New Roman" pitchFamily="18" charset="0"/>
                <a:cs typeface="Times New Roman" pitchFamily="18" charset="0"/>
              </a:rPr>
              <a:t> </a:t>
            </a:r>
            <a:r>
              <a:rPr kumimoji="0" lang="ru-RU" sz="2400" b="1" i="1" u="none" strike="noStrike" cap="none" normalizeH="0" baseline="0" dirty="0" err="1" smtClean="0">
                <a:ln>
                  <a:noFill/>
                </a:ln>
                <a:solidFill>
                  <a:schemeClr val="tx2">
                    <a:lumMod val="50000"/>
                  </a:schemeClr>
                </a:solidFill>
                <a:effectLst/>
                <a:latin typeface="Ubuntu"/>
                <a:ea typeface="Times New Roman" pitchFamily="18" charset="0"/>
                <a:cs typeface="Times New Roman" pitchFamily="18" charset="0"/>
              </a:rPr>
              <a:t>журтуң жүрөт,</a:t>
            </a:r>
            <a:endParaRPr kumimoji="0" lang="ru-RU" sz="1200" b="1" i="1"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chemeClr val="tx2">
                    <a:lumMod val="50000"/>
                  </a:schemeClr>
                </a:solidFill>
                <a:effectLst/>
                <a:latin typeface="Ubuntu"/>
                <a:ea typeface="Times New Roman" pitchFamily="18" charset="0"/>
                <a:cs typeface="Times New Roman" pitchFamily="18" charset="0"/>
              </a:rPr>
              <a:t>Өзгөчө көңүл бөлүп чыгармаңа.</a:t>
            </a:r>
            <a:endParaRPr kumimoji="0" lang="ru-RU" sz="1200" b="1" i="1"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chemeClr val="tx2">
                    <a:lumMod val="50000"/>
                  </a:schemeClr>
                </a:solidFill>
                <a:effectLst/>
                <a:latin typeface="Ubuntu"/>
                <a:ea typeface="Times New Roman" pitchFamily="18" charset="0"/>
                <a:cs typeface="Times New Roman" pitchFamily="18" charset="0"/>
              </a:rPr>
              <a:t>Дүнүйө таанып</a:t>
            </a:r>
            <a:r>
              <a:rPr kumimoji="0" lang="ru-RU" sz="2400" b="1" i="1" u="none" strike="noStrike" cap="none" normalizeH="0" baseline="0" dirty="0" smtClean="0">
                <a:ln>
                  <a:noFill/>
                </a:ln>
                <a:solidFill>
                  <a:schemeClr val="tx2">
                    <a:lumMod val="50000"/>
                  </a:schemeClr>
                </a:solidFill>
                <a:effectLst/>
                <a:latin typeface="Ubuntu"/>
                <a:ea typeface="Times New Roman" pitchFamily="18" charset="0"/>
                <a:cs typeface="Times New Roman" pitchFamily="18" charset="0"/>
              </a:rPr>
              <a:t> </a:t>
            </a:r>
            <a:r>
              <a:rPr kumimoji="0" lang="ru-RU" sz="2400" b="1" i="1" u="none" strike="noStrike" cap="none" normalizeH="0" baseline="0" dirty="0" err="1" smtClean="0">
                <a:ln>
                  <a:noFill/>
                </a:ln>
                <a:solidFill>
                  <a:schemeClr val="tx2">
                    <a:lumMod val="50000"/>
                  </a:schemeClr>
                </a:solidFill>
                <a:effectLst/>
                <a:latin typeface="Ubuntu"/>
                <a:ea typeface="Times New Roman" pitchFamily="18" charset="0"/>
                <a:cs typeface="Times New Roman" pitchFamily="18" charset="0"/>
              </a:rPr>
              <a:t>билген</a:t>
            </a:r>
            <a:r>
              <a:rPr kumimoji="0" lang="ru-RU" sz="2400" b="1" i="1" u="none" strike="noStrike" cap="none" normalizeH="0" baseline="0" dirty="0" smtClean="0">
                <a:ln>
                  <a:noFill/>
                </a:ln>
                <a:solidFill>
                  <a:schemeClr val="tx2">
                    <a:lumMod val="50000"/>
                  </a:schemeClr>
                </a:solidFill>
                <a:effectLst/>
                <a:latin typeface="Ubuntu"/>
                <a:ea typeface="Times New Roman" pitchFamily="18" charset="0"/>
                <a:cs typeface="Times New Roman" pitchFamily="18" charset="0"/>
              </a:rPr>
              <a:t> </a:t>
            </a:r>
            <a:r>
              <a:rPr kumimoji="0" lang="ru-RU" sz="2400" b="1" i="1" u="none" strike="noStrike" cap="none" normalizeH="0" baseline="0" dirty="0" err="1" smtClean="0">
                <a:ln>
                  <a:noFill/>
                </a:ln>
                <a:solidFill>
                  <a:schemeClr val="tx2">
                    <a:lumMod val="50000"/>
                  </a:schemeClr>
                </a:solidFill>
                <a:effectLst/>
                <a:latin typeface="Ubuntu"/>
                <a:ea typeface="Times New Roman" pitchFamily="18" charset="0"/>
                <a:cs typeface="Times New Roman" pitchFamily="18" charset="0"/>
              </a:rPr>
              <a:t>атың калды</a:t>
            </a:r>
            <a:r>
              <a:rPr kumimoji="0" lang="ru-RU" sz="2400" b="1" i="1" u="none" strike="noStrike" cap="none" normalizeH="0" baseline="0" dirty="0" smtClean="0">
                <a:ln>
                  <a:noFill/>
                </a:ln>
                <a:solidFill>
                  <a:schemeClr val="tx2">
                    <a:lumMod val="50000"/>
                  </a:schemeClr>
                </a:solidFill>
                <a:effectLst/>
                <a:latin typeface="Ubuntu"/>
                <a:ea typeface="Times New Roman" pitchFamily="18" charset="0"/>
                <a:cs typeface="Times New Roman" pitchFamily="18" charset="0"/>
              </a:rPr>
              <a:t>,</a:t>
            </a:r>
            <a:endParaRPr kumimoji="0" lang="ru-RU" sz="1200" b="1" i="1"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chemeClr val="tx2">
                    <a:lumMod val="50000"/>
                  </a:schemeClr>
                </a:solidFill>
                <a:effectLst/>
                <a:latin typeface="Ubuntu"/>
                <a:ea typeface="Times New Roman" pitchFamily="18" charset="0"/>
                <a:cs typeface="Times New Roman" pitchFamily="18" charset="0"/>
              </a:rPr>
              <a:t>Дүйшөнүң, Бетме-бетиң, </a:t>
            </a:r>
            <a:r>
              <a:rPr kumimoji="0" lang="ru-RU" sz="2400" b="1" i="1" u="none" strike="noStrike" cap="none" normalizeH="0" baseline="0" dirty="0" smtClean="0">
                <a:ln>
                  <a:noFill/>
                </a:ln>
                <a:solidFill>
                  <a:schemeClr val="tx2">
                    <a:lumMod val="50000"/>
                  </a:schemeClr>
                </a:solidFill>
                <a:effectLst/>
                <a:latin typeface="Ubuntu"/>
                <a:ea typeface="Times New Roman" pitchFamily="18" charset="0"/>
                <a:cs typeface="Times New Roman" pitchFamily="18" charset="0"/>
              </a:rPr>
              <a:t>Кызыл </a:t>
            </a:r>
            <a:r>
              <a:rPr kumimoji="0" lang="ru-RU" sz="2400" b="1" i="1" u="none" strike="noStrike" cap="none" normalizeH="0" baseline="0" dirty="0" err="1" smtClean="0">
                <a:ln>
                  <a:noFill/>
                </a:ln>
                <a:solidFill>
                  <a:schemeClr val="tx2">
                    <a:lumMod val="50000"/>
                  </a:schemeClr>
                </a:solidFill>
                <a:effectLst/>
                <a:latin typeface="Ubuntu"/>
                <a:ea typeface="Times New Roman" pitchFamily="18" charset="0"/>
                <a:cs typeface="Times New Roman" pitchFamily="18" charset="0"/>
              </a:rPr>
              <a:t>алма</a:t>
            </a:r>
            <a:endParaRPr kumimoji="0" lang="ru-RU" sz="3600" b="1" i="1" u="none" strike="noStrike" cap="none" normalizeH="0" baseline="0" dirty="0" smtClean="0">
              <a:ln>
                <a:noFill/>
              </a:ln>
              <a:solidFill>
                <a:schemeClr val="tx2">
                  <a:lumMod val="50000"/>
                </a:schemeClr>
              </a:solidFill>
              <a:effectLst/>
              <a:latin typeface="Arial" pitchFamily="34" charset="0"/>
              <a:cs typeface="Arial" pitchFamily="34" charset="0"/>
            </a:endParaRPr>
          </a:p>
        </p:txBody>
      </p:sp>
      <p:pic>
        <p:nvPicPr>
          <p:cNvPr id="41988" name="Picture 4" descr="Дүйшөн менен Алтынайдын ажайып ыры. &amp;quot;Биринчи мугалим&amp;quot; тууралуу 11 факты"/>
          <p:cNvPicPr>
            <a:picLocks noChangeAspect="1" noChangeArrowheads="1"/>
          </p:cNvPicPr>
          <p:nvPr/>
        </p:nvPicPr>
        <p:blipFill>
          <a:blip r:embed="rId3"/>
          <a:srcRect/>
          <a:stretch>
            <a:fillRect/>
          </a:stretch>
        </p:blipFill>
        <p:spPr bwMode="auto">
          <a:xfrm>
            <a:off x="0" y="3042806"/>
            <a:ext cx="3143240" cy="2315020"/>
          </a:xfrm>
          <a:prstGeom prst="rect">
            <a:avLst/>
          </a:prstGeom>
          <a:noFill/>
        </p:spPr>
      </p:pic>
      <p:pic>
        <p:nvPicPr>
          <p:cNvPr id="41990" name="Picture 6" descr="Краткое содержание произведения Лицом к лицу Айтматов"/>
          <p:cNvPicPr>
            <a:picLocks noChangeAspect="1" noChangeArrowheads="1"/>
          </p:cNvPicPr>
          <p:nvPr/>
        </p:nvPicPr>
        <p:blipFill>
          <a:blip r:embed="rId4"/>
          <a:srcRect/>
          <a:stretch>
            <a:fillRect/>
          </a:stretch>
        </p:blipFill>
        <p:spPr bwMode="auto">
          <a:xfrm>
            <a:off x="3357554" y="4482710"/>
            <a:ext cx="2857520" cy="2143141"/>
          </a:xfrm>
          <a:prstGeom prst="rect">
            <a:avLst/>
          </a:prstGeom>
          <a:noFill/>
        </p:spPr>
      </p:pic>
      <p:pic>
        <p:nvPicPr>
          <p:cNvPr id="41992" name="Picture 8" descr="Кызыл алма — Кыргыз маданият борбору"/>
          <p:cNvPicPr>
            <a:picLocks noChangeAspect="1" noChangeArrowheads="1"/>
          </p:cNvPicPr>
          <p:nvPr/>
        </p:nvPicPr>
        <p:blipFill>
          <a:blip r:embed="rId5"/>
          <a:srcRect/>
          <a:stretch>
            <a:fillRect/>
          </a:stretch>
        </p:blipFill>
        <p:spPr bwMode="auto">
          <a:xfrm>
            <a:off x="6429387" y="2643182"/>
            <a:ext cx="2367175" cy="2000264"/>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decel="50000" fill="hold">
                                          <p:stCondLst>
                                            <p:cond delay="0"/>
                                          </p:stCondLst>
                                        </p:cTn>
                                        <p:tgtEl>
                                          <p:spTgt spid="4198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98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988"/>
                                        </p:tgtEl>
                                        <p:attrNameLst>
                                          <p:attrName>ppt_w</p:attrName>
                                        </p:attrNameLst>
                                      </p:cBhvr>
                                      <p:tavLst>
                                        <p:tav tm="0">
                                          <p:val>
                                            <p:strVal val="#ppt_w*.05"/>
                                          </p:val>
                                        </p:tav>
                                        <p:tav tm="100000">
                                          <p:val>
                                            <p:strVal val="#ppt_w"/>
                                          </p:val>
                                        </p:tav>
                                      </p:tavLst>
                                    </p:anim>
                                    <p:anim calcmode="lin" valueType="num">
                                      <p:cBhvr>
                                        <p:cTn id="10" dur="1000" fill="hold"/>
                                        <p:tgtEl>
                                          <p:spTgt spid="4198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98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98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98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98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1990"/>
                                        </p:tgtEl>
                                        <p:attrNameLst>
                                          <p:attrName>style.visibility</p:attrName>
                                        </p:attrNameLst>
                                      </p:cBhvr>
                                      <p:to>
                                        <p:strVal val="visible"/>
                                      </p:to>
                                    </p:set>
                                    <p:animEffect transition="in" filter="slide(fromBottom)">
                                      <p:cBhvr>
                                        <p:cTn id="19" dur="500"/>
                                        <p:tgtEl>
                                          <p:spTgt spid="4199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1992"/>
                                        </p:tgtEl>
                                        <p:attrNameLst>
                                          <p:attrName>style.visibility</p:attrName>
                                        </p:attrNameLst>
                                      </p:cBhvr>
                                      <p:to>
                                        <p:strVal val="visible"/>
                                      </p:to>
                                    </p:set>
                                    <p:animEffect transition="in" filter="circle(in)">
                                      <p:cBhvr>
                                        <p:cTn id="24" dur="20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лубая красивая акварель PPT фоновый рисунок PowerPoint шаблоны Скачать"/>
          <p:cNvPicPr>
            <a:picLocks noChangeAspect="1" noChangeArrowheads="1"/>
          </p:cNvPicPr>
          <p:nvPr/>
        </p:nvPicPr>
        <p:blipFill>
          <a:blip r:embed="rId2"/>
          <a:srcRect/>
          <a:stretch>
            <a:fillRect/>
          </a:stretch>
        </p:blipFill>
        <p:spPr bwMode="auto">
          <a:xfrm>
            <a:off x="-58847" y="0"/>
            <a:ext cx="9202847" cy="7072290"/>
          </a:xfrm>
          <a:prstGeom prst="rect">
            <a:avLst/>
          </a:prstGeom>
          <a:noFill/>
        </p:spPr>
      </p:pic>
      <p:sp>
        <p:nvSpPr>
          <p:cNvPr id="3" name="Rectangle 1"/>
          <p:cNvSpPr>
            <a:spLocks noChangeArrowheads="1"/>
          </p:cNvSpPr>
          <p:nvPr/>
        </p:nvSpPr>
        <p:spPr bwMode="auto">
          <a:xfrm>
            <a:off x="971600" y="123110"/>
            <a:ext cx="691276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Чыңгыз </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ага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тирек</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болуп</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кыргыз</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калкка</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28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Чыгармаң түнөк алды</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ар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бир</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жанда</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a:t>
            </a:r>
            <a:endParaRPr kumimoji="0" lang="ru-RU" sz="28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Дүйнөнү дүңгүрөтүп арабызда</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Жашай</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бер</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сен </a:t>
            </a:r>
            <a:r>
              <a:rPr kumimoji="0" lang="ru-RU" sz="2800" b="1" i="1" u="none" strike="noStrike" cap="none" normalizeH="0" baseline="0" dirty="0" err="1"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жүрөктө Чыңгыз ата</a:t>
            </a:r>
            <a:r>
              <a:rPr kumimoji="0" lang="ru-RU" sz="2800" b="1" i="1" u="none" strike="noStrike" cap="none" normalizeH="0" baseline="0" dirty="0" smtClean="0">
                <a:ln>
                  <a:noFill/>
                </a:ln>
                <a:solidFill>
                  <a:srgbClr val="0F243E"/>
                </a:solidFill>
                <a:effectLst/>
                <a:latin typeface="Times New Roman" panose="02020603050405020304" pitchFamily="18" charset="0"/>
                <a:ea typeface="Times New Roman" pitchFamily="18" charset="0"/>
                <a:cs typeface="Times New Roman" panose="02020603050405020304" pitchFamily="18" charset="0"/>
              </a:rPr>
              <a:t>! </a:t>
            </a:r>
            <a:endParaRPr kumimoji="0" lang="ru-RU" sz="28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48130" name="Picture 2" descr="Прозаик Чингиз Айтматов » Страница 5 » Информационный портал о Кыргызстане,  новости Кыргызстана и туризма"/>
          <p:cNvPicPr>
            <a:picLocks noChangeAspect="1" noChangeArrowheads="1"/>
          </p:cNvPicPr>
          <p:nvPr/>
        </p:nvPicPr>
        <p:blipFill>
          <a:blip r:embed="rId3"/>
          <a:srcRect/>
          <a:stretch>
            <a:fillRect/>
          </a:stretch>
        </p:blipFill>
        <p:spPr bwMode="auto">
          <a:xfrm>
            <a:off x="1714480" y="2143116"/>
            <a:ext cx="5810256" cy="4357692"/>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8130"/>
                                        </p:tgtEl>
                                        <p:attrNameLst>
                                          <p:attrName>style.visibility</p:attrName>
                                        </p:attrNameLst>
                                      </p:cBhvr>
                                      <p:to>
                                        <p:strVal val="visible"/>
                                      </p:to>
                                    </p:set>
                                    <p:anim calcmode="lin" valueType="num">
                                      <p:cBhvr>
                                        <p:cTn id="7" dur="1000" fill="hold"/>
                                        <p:tgtEl>
                                          <p:spTgt spid="48130"/>
                                        </p:tgtEl>
                                        <p:attrNameLst>
                                          <p:attrName>ppt_w</p:attrName>
                                        </p:attrNameLst>
                                      </p:cBhvr>
                                      <p:tavLst>
                                        <p:tav tm="0">
                                          <p:val>
                                            <p:fltVal val="0"/>
                                          </p:val>
                                        </p:tav>
                                        <p:tav tm="100000">
                                          <p:val>
                                            <p:strVal val="#ppt_w"/>
                                          </p:val>
                                        </p:tav>
                                      </p:tavLst>
                                    </p:anim>
                                    <p:anim calcmode="lin" valueType="num">
                                      <p:cBhvr>
                                        <p:cTn id="8" dur="1000" fill="hold"/>
                                        <p:tgtEl>
                                          <p:spTgt spid="48130"/>
                                        </p:tgtEl>
                                        <p:attrNameLst>
                                          <p:attrName>ppt_h</p:attrName>
                                        </p:attrNameLst>
                                      </p:cBhvr>
                                      <p:tavLst>
                                        <p:tav tm="0">
                                          <p:val>
                                            <p:fltVal val="0"/>
                                          </p:val>
                                        </p:tav>
                                        <p:tav tm="100000">
                                          <p:val>
                                            <p:strVal val="#ppt_h"/>
                                          </p:val>
                                        </p:tav>
                                      </p:tavLst>
                                    </p:anim>
                                    <p:anim calcmode="lin" valueType="num">
                                      <p:cBhvr>
                                        <p:cTn id="9" dur="1000" fill="hold"/>
                                        <p:tgtEl>
                                          <p:spTgt spid="48130"/>
                                        </p:tgtEl>
                                        <p:attrNameLst>
                                          <p:attrName>style.rotation</p:attrName>
                                        </p:attrNameLst>
                                      </p:cBhvr>
                                      <p:tavLst>
                                        <p:tav tm="0">
                                          <p:val>
                                            <p:fltVal val="90"/>
                                          </p:val>
                                        </p:tav>
                                        <p:tav tm="100000">
                                          <p:val>
                                            <p:fltVal val="0"/>
                                          </p:val>
                                        </p:tav>
                                      </p:tavLst>
                                    </p:anim>
                                    <p:animEffect transition="in" filter="fade">
                                      <p:cBhvr>
                                        <p:cTn id="10" dur="1000"/>
                                        <p:tgtEl>
                                          <p:spTgt spid="4813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iterate type="lt">
                                    <p:tmPct val="0"/>
                                  </p:iterate>
                                  <p:childTnLst>
                                    <p:animScale>
                                      <p:cBhvr>
                                        <p:cTn id="14" dur="2000" fill="hold"/>
                                        <p:tgtEl>
                                          <p:spTgt spid="4813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iterate type="lt">
                                    <p:tmPct val="0"/>
                                  </p:iterate>
                                  <p:childTnLst>
                                    <p:animEffect transition="out" filter="blinds(horizontal)">
                                      <p:cBhvr>
                                        <p:cTn id="18" dur="500"/>
                                        <p:tgtEl>
                                          <p:spTgt spid="48130"/>
                                        </p:tgtEl>
                                      </p:cBhvr>
                                    </p:animEffect>
                                    <p:set>
                                      <p:cBhvr>
                                        <p:cTn id="19" dur="1" fill="hold">
                                          <p:stCondLst>
                                            <p:cond delay="499"/>
                                          </p:stCondLst>
                                        </p:cTn>
                                        <p:tgtEl>
                                          <p:spTgt spid="48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лубая красивая акварель PPT фоновый рисунок PowerPoint шаблоны Скачать"/>
          <p:cNvPicPr>
            <a:picLocks noChangeAspect="1" noChangeArrowheads="1"/>
          </p:cNvPicPr>
          <p:nvPr/>
        </p:nvPicPr>
        <p:blipFill>
          <a:blip r:embed="rId2"/>
          <a:srcRect/>
          <a:stretch>
            <a:fillRect/>
          </a:stretch>
        </p:blipFill>
        <p:spPr bwMode="auto">
          <a:xfrm>
            <a:off x="-1" y="0"/>
            <a:ext cx="9202847" cy="6858000"/>
          </a:xfrm>
          <a:prstGeom prst="rect">
            <a:avLst/>
          </a:prstGeom>
          <a:noFill/>
        </p:spPr>
      </p:pic>
      <p:pic>
        <p:nvPicPr>
          <p:cNvPr id="49154" name="Picture 2" descr="Айтматов Чингиз Тоpекулович, биография"/>
          <p:cNvPicPr>
            <a:picLocks noChangeAspect="1" noChangeArrowheads="1"/>
          </p:cNvPicPr>
          <p:nvPr/>
        </p:nvPicPr>
        <p:blipFill>
          <a:blip r:embed="rId3"/>
          <a:srcRect/>
          <a:stretch>
            <a:fillRect/>
          </a:stretch>
        </p:blipFill>
        <p:spPr bwMode="auto">
          <a:xfrm>
            <a:off x="2143108" y="1000108"/>
            <a:ext cx="4210050" cy="5514976"/>
          </a:xfrm>
          <a:prstGeom prst="rect">
            <a:avLst/>
          </a:prstGeom>
          <a:noFill/>
        </p:spPr>
      </p:pic>
      <p:sp>
        <p:nvSpPr>
          <p:cNvPr id="4" name="Прямоугольник 3"/>
          <p:cNvSpPr/>
          <p:nvPr/>
        </p:nvSpPr>
        <p:spPr>
          <a:xfrm>
            <a:off x="1142976" y="0"/>
            <a:ext cx="7381380" cy="923330"/>
          </a:xfrm>
          <a:prstGeom prst="rect">
            <a:avLst/>
          </a:prstGeom>
          <a:noFill/>
        </p:spPr>
        <p:txBody>
          <a:bodyPr wrap="none" lIns="91440" tIns="45720" rIns="91440" bIns="45720">
            <a:spAutoFit/>
          </a:bodyPr>
          <a:lstStyle/>
          <a:p>
            <a:pPr algn="ctr"/>
            <a:r>
              <a:rPr lang="ky-KG"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Чыңгыз айтматовго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Прямоугольник 4"/>
          <p:cNvSpPr/>
          <p:nvPr/>
        </p:nvSpPr>
        <p:spPr>
          <a:xfrm rot="19591526">
            <a:off x="6324691" y="3000652"/>
            <a:ext cx="261001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y-KG"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95 жыл</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5"/>
                                        </p:tgtEl>
                                        <p:attrNameLst>
                                          <p:attrName>style.visibility</p:attrName>
                                        </p:attrNameLst>
                                      </p:cBhvr>
                                      <p:to>
                                        <p:strVal val="visible"/>
                                      </p:to>
                                    </p:set>
                                    <p:anim calcmode="discrete" valueType="clr">
                                      <p:cBhvr override="childStyle">
                                        <p:cTn id="16"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5"/>
                                        </p:tgtEl>
                                        <p:attrNameLst>
                                          <p:attrName>fillcolor</p:attrName>
                                        </p:attrNameLst>
                                      </p:cBhvr>
                                      <p:tavLst>
                                        <p:tav tm="0">
                                          <p:val>
                                            <p:clrVal>
                                              <a:schemeClr val="accent2"/>
                                            </p:clrVal>
                                          </p:val>
                                        </p:tav>
                                        <p:tav tm="50000">
                                          <p:val>
                                            <p:clrVal>
                                              <a:schemeClr val="hlink"/>
                                            </p:clrVal>
                                          </p:val>
                                        </p:tav>
                                      </p:tavLst>
                                    </p:anim>
                                    <p:set>
                                      <p:cBhvr>
                                        <p:cTn id="18"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392"/>
            <a:ext cx="9144000" cy="7848302"/>
          </a:xfrm>
          <a:prstGeom prst="rect">
            <a:avLst/>
          </a:prstGeom>
          <a:solidFill>
            <a:schemeClr val="accent6">
              <a:lumMod val="40000"/>
              <a:lumOff val="60000"/>
            </a:schemeClr>
          </a:solidFill>
        </p:spPr>
        <p:txBody>
          <a:bodyPr wrap="square" rtlCol="0">
            <a:spAutoFit/>
          </a:bodyPr>
          <a:lstStyle/>
          <a:p>
            <a:r>
              <a:rPr lang="ky-KG" b="1" dirty="0" smtClean="0">
                <a:solidFill>
                  <a:srgbClr val="002060"/>
                </a:solidFill>
                <a:latin typeface="Times New Roman" panose="02020603050405020304" pitchFamily="18" charset="0"/>
                <a:cs typeface="Times New Roman" panose="02020603050405020304" pitchFamily="18" charset="0"/>
              </a:rPr>
              <a:t>Чыңгыз Айтматов өз мезгилинин гана эмес, бүтүндөй кылым жашоочу даанышман- калемгер.Анын ар бир чыгармаларында адамзатка тарбия болчу, адам көзүн ача билчү чоң сыр катылууда.Албетте, ар бир инсан чыгарманы жөн гана угуп, окуп гана тим болбостон, ар бир чыгармасын жан дүйнө менен туюп сезүү окурмандын чеберчилигинен.</a:t>
            </a:r>
          </a:p>
          <a:p>
            <a:r>
              <a:rPr lang="ky-KG" b="1" dirty="0">
                <a:solidFill>
                  <a:srgbClr val="002060"/>
                </a:solidFill>
                <a:latin typeface="Times New Roman" panose="02020603050405020304" pitchFamily="18" charset="0"/>
                <a:cs typeface="Times New Roman" panose="02020603050405020304" pitchFamily="18" charset="0"/>
              </a:rPr>
              <a:t>	</a:t>
            </a:r>
            <a:r>
              <a:rPr lang="ky-KG" b="1" dirty="0" smtClean="0">
                <a:solidFill>
                  <a:srgbClr val="002060"/>
                </a:solidFill>
                <a:latin typeface="Times New Roman" panose="02020603050405020304" pitchFamily="18" charset="0"/>
                <a:cs typeface="Times New Roman" panose="02020603050405020304" pitchFamily="18" charset="0"/>
              </a:rPr>
              <a:t>Мен Айтматовдун 95 жылдык маарекесин утурлай, кыргызды кыргыз кылып, атын чыгарган кадимки Чыңгыз Айтматовдун маарекелик иш-чараларынын алкагында  «</a:t>
            </a:r>
            <a:r>
              <a:rPr lang="ky-KG" b="1" dirty="0">
                <a:solidFill>
                  <a:srgbClr val="002060"/>
                </a:solidFill>
                <a:latin typeface="Times New Roman" panose="02020603050405020304" pitchFamily="18" charset="0"/>
                <a:cs typeface="Times New Roman" panose="02020603050405020304" pitchFamily="18" charset="0"/>
              </a:rPr>
              <a:t>Кыямат» </a:t>
            </a:r>
            <a:r>
              <a:rPr lang="ky-KG" b="1" dirty="0" smtClean="0">
                <a:solidFill>
                  <a:srgbClr val="002060"/>
                </a:solidFill>
                <a:latin typeface="Times New Roman" panose="02020603050405020304" pitchFamily="18" charset="0"/>
                <a:cs typeface="Times New Roman" panose="02020603050405020304" pitchFamily="18" charset="0"/>
              </a:rPr>
              <a:t> романы тууралуу азын оолак сөз кылгым келип турат. Дүйнөлүк маанидеги ойчул, жазуучу</a:t>
            </a:r>
            <a:endParaRPr lang="ru-RU" b="1" dirty="0">
              <a:solidFill>
                <a:srgbClr val="002060"/>
              </a:solidFill>
              <a:latin typeface="Times New Roman" panose="02020603050405020304" pitchFamily="18" charset="0"/>
              <a:cs typeface="Times New Roman" panose="02020603050405020304" pitchFamily="18" charset="0"/>
            </a:endParaRPr>
          </a:p>
          <a:p>
            <a:r>
              <a:rPr lang="ky-KG" b="1" dirty="0" smtClean="0">
                <a:solidFill>
                  <a:srgbClr val="002060"/>
                </a:solidFill>
                <a:latin typeface="Times New Roman" panose="02020603050405020304" pitchFamily="18" charset="0"/>
                <a:cs typeface="Times New Roman" panose="02020603050405020304" pitchFamily="18" charset="0"/>
              </a:rPr>
              <a:t>Чыңгыз Айтматовдун </a:t>
            </a:r>
            <a:r>
              <a:rPr lang="ky-KG" b="1" dirty="0">
                <a:solidFill>
                  <a:srgbClr val="002060"/>
                </a:solidFill>
                <a:latin typeface="Times New Roman" panose="02020603050405020304" pitchFamily="18" charset="0"/>
                <a:cs typeface="Times New Roman" panose="02020603050405020304" pitchFamily="18" charset="0"/>
              </a:rPr>
              <a:t>«Кыямат» </a:t>
            </a:r>
            <a:r>
              <a:rPr lang="ky-KG" b="1" dirty="0" smtClean="0">
                <a:solidFill>
                  <a:srgbClr val="002060"/>
                </a:solidFill>
                <a:latin typeface="Times New Roman" panose="02020603050405020304" pitchFamily="18" charset="0"/>
                <a:cs typeface="Times New Roman" panose="02020603050405020304" pitchFamily="18" charset="0"/>
              </a:rPr>
              <a:t>романы 1986-жылы жаралып, коомдук мүнөздөгү чыгарма катардагы дүйнөдөгү,дүйнөлүк адабий процессте ачылыш катары баалангандыгын баса белгилегим келип отурат.Роман ошол учурдагы көпчүлүк интеллигентциянын, элдердин, адабиятчылардын көңүл чордонуна орноп бир жагы колдоосу болсо, экинчи жагы көпчүлүк интеллигенциянын нааразычылыгын чыгарган чыгарма болгону.Айтматов көтөргөн идеялар, идеялогияга дагы,ошол убактагы социалисттик турмуштун нормаларына дагы дал келбеген нерселерди көтөргөн.</a:t>
            </a:r>
          </a:p>
          <a:p>
            <a:r>
              <a:rPr lang="ky-KG" b="1" dirty="0" smtClean="0">
                <a:solidFill>
                  <a:srgbClr val="002060"/>
                </a:solidFill>
                <a:latin typeface="Times New Roman" panose="02020603050405020304" pitchFamily="18" charset="0"/>
                <a:cs typeface="Times New Roman" panose="02020603050405020304" pitchFamily="18" charset="0"/>
              </a:rPr>
              <a:t>Заманыңдын бүткөнү,тирүүлүктүн бүткөнү кыямат эмей эмине, ошол таризде автор чыгарманы «Кыямат» романы деп атап койгон.Романдагы эң чоң жаңылык биринчиден коомдогу,адамзаттагы трагедияны адамдын жан дүйнөсүнүн башкача айтканда,адам баласынын жан дүйнөсүндө адеп-ыйман,адамгерчилик,жаратылышты сыйлоо,жылуу мамиледе болуу,адамдар бири-бирин түшүнуп жашоосу,эмгекчилдик коомдогу адамзаттын өнүгүүсүндөгү чоң рол ойной тургандыгын көрсө, мистикалык кыямат кайым эмес, ар бир адамдын трагедиясы өзүнөн гана баштала тургандыгын «Кыямат» романында айтып кеткен.</a:t>
            </a:r>
          </a:p>
          <a:p>
            <a:pPr algn="ctr"/>
            <a:endParaRPr lang="ky-KG" b="1" dirty="0" smtClean="0">
              <a:solidFill>
                <a:srgbClr val="002060"/>
              </a:solidFill>
            </a:endParaRPr>
          </a:p>
          <a:p>
            <a:pPr algn="ctr"/>
            <a:endParaRPr lang="ru-RU" dirty="0"/>
          </a:p>
        </p:txBody>
      </p:sp>
    </p:spTree>
    <p:extLst>
      <p:ext uri="{BB962C8B-B14F-4D97-AF65-F5344CB8AC3E}">
        <p14:creationId xmlns:p14="http://schemas.microsoft.com/office/powerpoint/2010/main" val="2542818716"/>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556171" cy="1569660"/>
          </a:xfrm>
          <a:prstGeom prst="rect">
            <a:avLst/>
          </a:prstGeom>
          <a:solidFill>
            <a:srgbClr val="92D050"/>
          </a:solidFill>
        </p:spPr>
        <p:txBody>
          <a:bodyPr wrap="square" rtlCol="0">
            <a:spAutoFit/>
          </a:bodyPr>
          <a:lstStyle/>
          <a:p>
            <a:pPr algn="ctr"/>
            <a:r>
              <a:rPr lang="ky-KG" b="1" dirty="0" smtClean="0">
                <a:solidFill>
                  <a:srgbClr val="002060"/>
                </a:solidFill>
              </a:rPr>
              <a:t> </a:t>
            </a:r>
            <a:r>
              <a:rPr lang="ky-KG" sz="2400" b="1" dirty="0" smtClean="0">
                <a:solidFill>
                  <a:srgbClr val="002060"/>
                </a:solidFill>
                <a:latin typeface="Times New Roman" panose="02020603050405020304" pitchFamily="18" charset="0"/>
                <a:cs typeface="Times New Roman" panose="02020603050405020304" pitchFamily="18" charset="0"/>
              </a:rPr>
              <a:t>« Сүйүүсүз жашоо жок.Сүйүү сезимин  айтып түгөтө албайсың, ал бүтпөс тема.Дүйнөдөгү улуу иштин баары сүйүүнүн урматына арналган.Аалам да, адам да сүйүүдөн жаралган, сүйүүнүн өзү түбөлүктүү» Ч.Айтматов </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68560" y="1628800"/>
            <a:ext cx="5598506" cy="4994187"/>
          </a:xfrm>
          <a:prstGeom prst="rect">
            <a:avLst/>
          </a:prstGeom>
        </p:spPr>
      </p:pic>
      <p:pic>
        <p:nvPicPr>
          <p:cNvPr id="5" name="Рисунок 4"/>
          <p:cNvPicPr>
            <a:picLocks noChangeAspect="1"/>
          </p:cNvPicPr>
          <p:nvPr/>
        </p:nvPicPr>
        <p:blipFill>
          <a:blip r:embed="rId3"/>
          <a:stretch>
            <a:fillRect/>
          </a:stretch>
        </p:blipFill>
        <p:spPr>
          <a:xfrm>
            <a:off x="4356111" y="2063399"/>
            <a:ext cx="4667604" cy="4123220"/>
          </a:xfrm>
          <a:prstGeom prst="rect">
            <a:avLst/>
          </a:prstGeom>
        </p:spPr>
      </p:pic>
    </p:spTree>
    <p:extLst>
      <p:ext uri="{BB962C8B-B14F-4D97-AF65-F5344CB8AC3E}">
        <p14:creationId xmlns:p14="http://schemas.microsoft.com/office/powerpoint/2010/main" val="508981832"/>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0032" y="548680"/>
            <a:ext cx="4341073" cy="5755422"/>
          </a:xfrm>
          <a:prstGeom prst="rect">
            <a:avLst/>
          </a:prstGeom>
        </p:spPr>
        <p:txBody>
          <a:bodyPr wrap="square">
            <a:spAutoFit/>
          </a:bodyPr>
          <a:lstStyle/>
          <a:p>
            <a:pPr indent="449580">
              <a:lnSpc>
                <a:spcPct val="115000"/>
              </a:lnSpc>
              <a:spcAft>
                <a:spcPts val="0"/>
              </a:spcAft>
            </a:pPr>
            <a:endParaRPr lang="ky-KG" sz="1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15000"/>
              </a:lnSpc>
              <a:spcAft>
                <a:spcPts val="0"/>
              </a:spcAft>
            </a:pPr>
            <a:endParaRPr lang="ky-KG"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15000"/>
              </a:lnSpc>
              <a:spcAft>
                <a:spcPts val="0"/>
              </a:spcAft>
            </a:pPr>
            <a:r>
              <a:rPr lang="ky-KG" sz="1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ky-KG"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Жамийла" </a:t>
            </a:r>
            <a:r>
              <a:rPr lang="ky-KG" sz="1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же  аялдын да сүйүүгө акысы бар  дегим келет."Жамийла</a:t>
            </a:r>
            <a:r>
              <a:rPr lang="ky-KG"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y-KG" sz="1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indent="449580">
              <a:lnSpc>
                <a:spcPct val="115000"/>
              </a:lnSpc>
              <a:spcAft>
                <a:spcPts val="0"/>
              </a:spcAft>
            </a:pPr>
            <a:r>
              <a:rPr lang="ky-KG" sz="1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a:t>
            </a:r>
            <a:r>
              <a:rPr lang="ky-KG"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Айтматовдун атын ай ааламга биринчи жолу тараткан чыгармасы</a:t>
            </a:r>
            <a:r>
              <a:rPr lang="ky-KG" sz="1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y-KG"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Бул повесть жөнүндө көптеген пикирлер айтылды.</a:t>
            </a:r>
            <a:endPar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15000"/>
              </a:lnSpc>
              <a:spcAft>
                <a:spcPts val="0"/>
              </a:spcAft>
            </a:pPr>
            <a:r>
              <a:rPr lang="ky-KG" sz="1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a:t>
            </a:r>
            <a:r>
              <a:rPr lang="ky-KG"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Айтматовдун повестиндеги сүйүү окуясы бир гана Жамийланын жеке адамдык касиет-сапатынан келип чыгып, ушу жагынан алып караганда, ал </a:t>
            </a:r>
            <a:r>
              <a:rPr lang="ky-KG" sz="1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дуйнөлук </a:t>
            </a:r>
            <a:r>
              <a:rPr lang="ky-KG"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классикалык адабияттагы сүйүү темасында жазылган не бир аялдарынын </a:t>
            </a:r>
            <a:r>
              <a:rPr lang="ky-KG" sz="1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тагдырынын</a:t>
            </a:r>
            <a:r>
              <a:rPr lang="ru-RU" sz="1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y-KG" sz="1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бирине </a:t>
            </a:r>
            <a:r>
              <a:rPr lang="ky-KG"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да тең келбейт.</a:t>
            </a:r>
            <a:endPar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15000"/>
              </a:lnSpc>
              <a:spcAft>
                <a:spcPts val="0"/>
              </a:spcAft>
            </a:pPr>
            <a:r>
              <a:rPr lang="ky-KG"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Повестте ички дүйнөсүнүн байлыгы, адамдык касиети жагынан Жамийла менен салмакташ келген, автор тарабынан ачык, таасын сүрөттөлген образдардын бири- Даниярдын образы</a:t>
            </a:r>
            <a:r>
              <a:rPr lang="ky-KG" sz="1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1846" y="1844824"/>
            <a:ext cx="4828186" cy="3933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7742824"/>
      </p:ext>
    </p:extLst>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700808"/>
            <a:ext cx="4431685" cy="2785960"/>
          </a:xfrm>
          <a:prstGeom prst="rect">
            <a:avLst/>
          </a:prstGeom>
          <a:ln>
            <a:noFill/>
          </a:ln>
          <a:effectLst>
            <a:softEdge rad="112500"/>
          </a:effectLst>
        </p:spPr>
      </p:pic>
      <p:sp>
        <p:nvSpPr>
          <p:cNvPr id="3" name="Прямоугольник 2"/>
          <p:cNvSpPr/>
          <p:nvPr/>
        </p:nvSpPr>
        <p:spPr>
          <a:xfrm>
            <a:off x="4067944" y="476672"/>
            <a:ext cx="4968552" cy="5826210"/>
          </a:xfrm>
          <a:prstGeom prst="rect">
            <a:avLst/>
          </a:prstGeom>
        </p:spPr>
        <p:txBody>
          <a:bodyPr wrap="square">
            <a:spAutoFit/>
          </a:bodyPr>
          <a:lstStyle/>
          <a:p>
            <a:pPr marL="449580" indent="449580">
              <a:lnSpc>
                <a:spcPct val="115000"/>
              </a:lnSpc>
              <a:spcAft>
                <a:spcPts val="0"/>
              </a:spcAft>
            </a:pPr>
            <a:r>
              <a:rPr lang="ky-KG"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Ал обондун укмуштуу сырынын бири- казак менен кыргыздын эзелтеден башталган боордоштук, ынтымак-достугунун обон аркылуу билдирген ички мээрим катары угулушунда. Ал обондуу таасирдүү аткара билген Даниярдын</a:t>
            </a: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y-KG"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ички дүйнөсүндө буга чейин ачылбай жаткан не бир купуя сыры бар, ар кандай оордукту акыл менен жене да, көтөрө да билген терең азамат.</a:t>
            </a:r>
            <a:endPar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15000"/>
              </a:lnSpc>
              <a:spcAft>
                <a:spcPts val="0"/>
              </a:spcAft>
            </a:pPr>
            <a:r>
              <a:rPr lang="ky-KG"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Ошентип, карапайым колхозчу Жамийла менен Данияр Мухтар Ауэзовдун сөзү менен айтканда, жүрөгү кенири, ички дүйнөсү бай адамдар. Алар адамгерчиликтүү, сезим жагынан жоомарт, аларга эргүү да жат эмес, алар обон менен гана ырдабастан, жүрөгү менен ырдай да билген адамдар!</a:t>
            </a:r>
          </a:p>
          <a:p>
            <a:pPr indent="449580">
              <a:lnSpc>
                <a:spcPct val="115000"/>
              </a:lnSpc>
              <a:spcAft>
                <a:spcPts val="0"/>
              </a:spcAft>
            </a:pPr>
            <a:r>
              <a:rPr lang="ky-KG"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925312"/>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504" y="1589167"/>
            <a:ext cx="4259758" cy="3538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367262" y="692696"/>
            <a:ext cx="4776738" cy="4339650"/>
          </a:xfrm>
          <a:prstGeom prst="rect">
            <a:avLst/>
          </a:prstGeom>
        </p:spPr>
        <p:txBody>
          <a:bodyPr wrap="square">
            <a:spAutoFit/>
          </a:bodyPr>
          <a:lstStyle/>
          <a:p>
            <a:pPr lvl="0" indent="449580">
              <a:lnSpc>
                <a:spcPct val="115000"/>
              </a:lnSpc>
            </a:pPr>
            <a:r>
              <a:rPr lang="ky-KG"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Мен бул чыгармага кайрылуумдун себеби:Жамийла-ак сүйүүнүн </a:t>
            </a:r>
            <a:r>
              <a:rPr lang="ky-KG"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символу.Жамийла, </a:t>
            </a:r>
            <a:r>
              <a:rPr lang="ky-KG"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бул салттан баш тарткыла, өзүңөрдүн сүйүүңөр үчүн күрөшкүлө деп махабатты даңазалаган аял.</a:t>
            </a:r>
          </a:p>
          <a:p>
            <a:pPr lvl="0" indent="449580">
              <a:lnSpc>
                <a:spcPct val="115000"/>
              </a:lnSpc>
            </a:pPr>
            <a:r>
              <a:rPr lang="ky-KG"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Ооба, сүйүүсүз жашоо жок, Айтматов Данияр менен Жамийла аркылуу ала качуу жеке адамдын укугун бузуу,зордук-зомбулук,эркин жашоону басмырлаган,сүйүүгө каршы аракет экенин баяндаган.</a:t>
            </a:r>
            <a:endPar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9607452"/>
      </p:ext>
    </p:extLst>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16632"/>
            <a:ext cx="5886400" cy="646331"/>
          </a:xfrm>
          <a:prstGeom prst="rect">
            <a:avLst/>
          </a:prstGeom>
        </p:spPr>
        <p:txBody>
          <a:bodyPr wrap="square">
            <a:spAutoFit/>
          </a:bodyPr>
          <a:lstStyle/>
          <a:p>
            <a:pPr algn="ctr"/>
            <a:r>
              <a:rPr lang="ru-RU" b="1" dirty="0" err="1">
                <a:solidFill>
                  <a:srgbClr val="000000"/>
                </a:solidFill>
                <a:latin typeface="Times New Roman" panose="02020603050405020304" pitchFamily="18" charset="0"/>
                <a:cs typeface="Times New Roman" panose="02020603050405020304" pitchFamily="18" charset="0"/>
              </a:rPr>
              <a:t>Сүйүктүүңдү</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жоготсоң</a:t>
            </a:r>
            <a:r>
              <a:rPr lang="ru-RU" b="1" dirty="0">
                <a:solidFill>
                  <a:srgbClr val="000000"/>
                </a:solidFill>
                <a:latin typeface="Times New Roman" panose="02020603050405020304" pitchFamily="18" charset="0"/>
                <a:cs typeface="Times New Roman" panose="02020603050405020304" pitchFamily="18" charset="0"/>
              </a:rPr>
              <a:t> да </a:t>
            </a:r>
            <a:r>
              <a:rPr lang="ru-RU" b="1" dirty="0" err="1">
                <a:solidFill>
                  <a:srgbClr val="000000"/>
                </a:solidFill>
                <a:latin typeface="Times New Roman" panose="02020603050405020304" pitchFamily="18" charset="0"/>
                <a:cs typeface="Times New Roman" panose="02020603050405020304" pitchFamily="18" charset="0"/>
              </a:rPr>
              <a:t>сезимдер</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өчпөйт</a:t>
            </a:r>
            <a:r>
              <a:rPr lang="ru-RU" b="1" dirty="0">
                <a:solidFill>
                  <a:srgbClr val="000000"/>
                </a:solidFill>
                <a:latin typeface="Times New Roman" panose="02020603050405020304" pitchFamily="18" charset="0"/>
                <a:cs typeface="Times New Roman" panose="02020603050405020304" pitchFamily="18" charset="0"/>
              </a:rPr>
              <a:t>! "</a:t>
            </a:r>
            <a:r>
              <a:rPr lang="ru-RU" b="1" dirty="0" err="1" smtClean="0">
                <a:solidFill>
                  <a:srgbClr val="000000"/>
                </a:solidFill>
                <a:latin typeface="Times New Roman" panose="02020603050405020304" pitchFamily="18" charset="0"/>
                <a:cs typeface="Times New Roman" panose="02020603050405020304" pitchFamily="18" charset="0"/>
              </a:rPr>
              <a:t>Делбирим</a:t>
            </a:r>
            <a:r>
              <a:rPr lang="ru-RU" b="1" dirty="0" smtClean="0">
                <a:solidFill>
                  <a:srgbClr val="000000"/>
                </a:solidFill>
                <a:latin typeface="Times New Roman" panose="02020603050405020304" pitchFamily="18" charset="0"/>
                <a:cs typeface="Times New Roman" panose="02020603050405020304" pitchFamily="18" charset="0"/>
              </a:rPr>
              <a:t>"  повести</a:t>
            </a:r>
            <a:endParaRPr lang="ru-RU" b="1" i="0" dirty="0">
              <a:solidFill>
                <a:srgbClr val="000000"/>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635896" y="1268760"/>
            <a:ext cx="5400600" cy="1754326"/>
          </a:xfrm>
          <a:prstGeom prst="rect">
            <a:avLst/>
          </a:prstGeom>
        </p:spPr>
        <p:txBody>
          <a:bodyPr wrap="square">
            <a:spAutoFit/>
          </a:bodyPr>
          <a:lstStyle/>
          <a:p>
            <a:r>
              <a:rPr lang="ru-RU" b="1" dirty="0" err="1">
                <a:solidFill>
                  <a:srgbClr val="000000"/>
                </a:solidFill>
                <a:latin typeface="Times New Roman" panose="02020603050405020304" pitchFamily="18" charset="0"/>
                <a:cs typeface="Times New Roman" panose="02020603050405020304" pitchFamily="18" charset="0"/>
              </a:rPr>
              <a:t>Чыңгыз</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Айтматовдун</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Делбирим</a:t>
            </a:r>
            <a:r>
              <a:rPr lang="ru-RU" b="1" dirty="0">
                <a:solidFill>
                  <a:srgbClr val="000000"/>
                </a:solidFill>
                <a:latin typeface="Times New Roman" panose="02020603050405020304" pitchFamily="18" charset="0"/>
                <a:cs typeface="Times New Roman" panose="02020603050405020304" pitchFamily="18" charset="0"/>
              </a:rPr>
              <a:t>" повести </a:t>
            </a:r>
            <a:r>
              <a:rPr lang="ru-RU" b="1" dirty="0" err="1">
                <a:solidFill>
                  <a:srgbClr val="000000"/>
                </a:solidFill>
                <a:latin typeface="Times New Roman" panose="02020603050405020304" pitchFamily="18" charset="0"/>
                <a:cs typeface="Times New Roman" panose="02020603050405020304" pitchFamily="18" charset="0"/>
              </a:rPr>
              <a:t>төрт</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адамдын</a:t>
            </a:r>
            <a:r>
              <a:rPr lang="ru-RU" b="1" dirty="0">
                <a:solidFill>
                  <a:srgbClr val="000000"/>
                </a:solidFill>
                <a:latin typeface="Times New Roman" panose="02020603050405020304" pitchFamily="18" charset="0"/>
                <a:cs typeface="Times New Roman" panose="02020603050405020304" pitchFamily="18" charset="0"/>
              </a:rPr>
              <a:t> ар </a:t>
            </a:r>
            <a:r>
              <a:rPr lang="ru-RU" b="1" dirty="0" err="1">
                <a:solidFill>
                  <a:srgbClr val="000000"/>
                </a:solidFill>
                <a:latin typeface="Times New Roman" panose="02020603050405020304" pitchFamily="18" charset="0"/>
                <a:cs typeface="Times New Roman" panose="02020603050405020304" pitchFamily="18" charset="0"/>
              </a:rPr>
              <a:t>биринин</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сүйүүдөгү</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өз-өзүнчө</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жолун</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көрсөтөт</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бири-бирине</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чырмалышкан</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махабат</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сезимдеринде</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эч</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кимисинин</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күнөөсү</a:t>
            </a:r>
            <a:r>
              <a:rPr lang="ru-RU" b="1" dirty="0">
                <a:solidFill>
                  <a:srgbClr val="000000"/>
                </a:solidFill>
                <a:latin typeface="Times New Roman" panose="02020603050405020304" pitchFamily="18" charset="0"/>
                <a:cs typeface="Times New Roman" panose="02020603050405020304" pitchFamily="18" charset="0"/>
              </a:rPr>
              <a:t> да, </a:t>
            </a:r>
            <a:r>
              <a:rPr lang="ru-RU" b="1" dirty="0" err="1">
                <a:solidFill>
                  <a:srgbClr val="000000"/>
                </a:solidFill>
                <a:latin typeface="Times New Roman" panose="02020603050405020304" pitchFamily="18" charset="0"/>
                <a:cs typeface="Times New Roman" panose="02020603050405020304" pitchFamily="18" charset="0"/>
              </a:rPr>
              <a:t>арамдыгы</a:t>
            </a:r>
            <a:r>
              <a:rPr lang="ru-RU" b="1" dirty="0">
                <a:solidFill>
                  <a:srgbClr val="000000"/>
                </a:solidFill>
                <a:latin typeface="Times New Roman" panose="02020603050405020304" pitchFamily="18" charset="0"/>
                <a:cs typeface="Times New Roman" panose="02020603050405020304" pitchFamily="18" charset="0"/>
              </a:rPr>
              <a:t> да </a:t>
            </a:r>
            <a:r>
              <a:rPr lang="ru-RU" b="1" dirty="0" err="1">
                <a:solidFill>
                  <a:srgbClr val="000000"/>
                </a:solidFill>
                <a:latin typeface="Times New Roman" panose="02020603050405020304" pitchFamily="18" charset="0"/>
                <a:cs typeface="Times New Roman" panose="02020603050405020304" pitchFamily="18" charset="0"/>
              </a:rPr>
              <a:t>жок</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баары</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өз</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сүйүүлөрү</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үчүн</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күрөшөт</a:t>
            </a:r>
            <a:r>
              <a:rPr lang="ru-RU" b="1" dirty="0">
                <a:solidFill>
                  <a:srgbClr val="000000"/>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635896" y="3501008"/>
            <a:ext cx="5256584" cy="3139321"/>
          </a:xfrm>
          <a:prstGeom prst="rect">
            <a:avLst/>
          </a:prstGeom>
        </p:spPr>
        <p:txBody>
          <a:bodyPr wrap="square">
            <a:spAutoFit/>
          </a:bodyPr>
          <a:lstStyle/>
          <a:p>
            <a:r>
              <a:rPr lang="ru-RU" b="1" dirty="0" err="1">
                <a:solidFill>
                  <a:srgbClr val="000000"/>
                </a:solidFill>
                <a:latin typeface="Times New Roman" panose="02020603050405020304" pitchFamily="18" charset="0"/>
                <a:cs typeface="Times New Roman" panose="02020603050405020304" pitchFamily="18" charset="0"/>
              </a:rPr>
              <a:t>Армандуу</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махабат</a:t>
            </a:r>
            <a:r>
              <a:rPr lang="ru-RU" b="1" dirty="0">
                <a:solidFill>
                  <a:srgbClr val="000000"/>
                </a:solidFill>
                <a:latin typeface="Times New Roman" panose="02020603050405020304" pitchFamily="18" charset="0"/>
                <a:cs typeface="Times New Roman" panose="02020603050405020304" pitchFamily="18" charset="0"/>
              </a:rPr>
              <a:t> баяны </a:t>
            </a:r>
            <a:r>
              <a:rPr lang="ru-RU" b="1" dirty="0" err="1">
                <a:solidFill>
                  <a:srgbClr val="000000"/>
                </a:solidFill>
                <a:latin typeface="Times New Roman" panose="02020603050405020304" pitchFamily="18" charset="0"/>
                <a:cs typeface="Times New Roman" panose="02020603050405020304" pitchFamily="18" charset="0"/>
              </a:rPr>
              <a:t>көрсөтүлгөн</a:t>
            </a:r>
            <a:r>
              <a:rPr lang="ru-RU" b="1" dirty="0" smtClean="0">
                <a:solidFill>
                  <a:srgbClr val="000000"/>
                </a:solidFill>
                <a:latin typeface="Times New Roman" panose="02020603050405020304" pitchFamily="18" charset="0"/>
                <a:cs typeface="Times New Roman" panose="02020603050405020304" pitchFamily="18" charset="0"/>
              </a:rPr>
              <a:t>.</a:t>
            </a:r>
          </a:p>
          <a:p>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Илияс</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менен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Аселдин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сүйүүдөн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тургузган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үй-бүлөсүнүн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бири-бирин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түшүнө</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албастыктан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кыйроосу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Илиясты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жакшы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көргөн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Катийча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жана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Аселди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жакшы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көргөн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Байтемир</a:t>
            </a:r>
            <a:r>
              <a:rPr lang="ru-RU" dirty="0">
                <a:solidFill>
                  <a:srgbClr val="000000"/>
                </a:solidFill>
                <a:latin typeface="Times New Roman" panose="02020603050405020304" pitchFamily="18" charset="0"/>
                <a:cs typeface="Times New Roman" panose="02020603050405020304" pitchFamily="18" charset="0"/>
              </a:rPr>
              <a:t> – </a:t>
            </a:r>
            <a:r>
              <a:rPr lang="ru-RU" dirty="0" err="1">
                <a:solidFill>
                  <a:srgbClr val="000000"/>
                </a:solidFill>
                <a:latin typeface="Times New Roman" panose="02020603050405020304" pitchFamily="18" charset="0"/>
                <a:cs typeface="Times New Roman" panose="02020603050405020304" pitchFamily="18" charset="0"/>
              </a:rPr>
              <a:t>төртөө</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тең</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өз-өз</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ордунда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туруу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менен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төртөө</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төрт</a:t>
            </a:r>
            <a:r>
              <a:rPr lang="ru-RU" dirty="0">
                <a:solidFill>
                  <a:srgbClr val="000000"/>
                </a:solidFill>
                <a:latin typeface="Times New Roman" panose="02020603050405020304" pitchFamily="18" charset="0"/>
                <a:cs typeface="Times New Roman" panose="02020603050405020304" pitchFamily="18" charset="0"/>
              </a:rPr>
              <a:t> башка </a:t>
            </a:r>
            <a:r>
              <a:rPr lang="ru-RU" dirty="0" err="1">
                <a:solidFill>
                  <a:srgbClr val="000000"/>
                </a:solidFill>
                <a:latin typeface="Times New Roman" panose="02020603050405020304" pitchFamily="18" charset="0"/>
                <a:cs typeface="Times New Roman" panose="02020603050405020304" pitchFamily="18" charset="0"/>
              </a:rPr>
              <a:t>мүнөздү</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алып</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жүрүп</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бир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дарыяга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куйган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өзөндөрдөй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төртөө</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ыйык</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махабат</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дайрасына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өз</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тагдырлары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менен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кошулуп</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турат</a:t>
            </a:r>
            <a:r>
              <a:rPr lang="ru-RU" dirty="0" smtClean="0">
                <a:solidFill>
                  <a:srgbClr val="000000"/>
                </a:solidFill>
                <a:latin typeface="Times New Roman" panose="02020603050405020304" pitchFamily="18" charset="0"/>
                <a:cs typeface="Times New Roman" panose="02020603050405020304" pitchFamily="18" charset="0"/>
              </a:rPr>
              <a:t>.</a:t>
            </a:r>
          </a:p>
          <a:p>
            <a:endParaRPr lang="ky-KG" dirty="0">
              <a:solidFill>
                <a:srgbClr val="000000"/>
              </a:solidFill>
              <a:latin typeface="PT_Root_UI"/>
            </a:endParaRPr>
          </a:p>
          <a:p>
            <a:endParaRPr lang="ru-RU" dirty="0"/>
          </a:p>
        </p:txBody>
      </p:sp>
      <p:pic>
        <p:nvPicPr>
          <p:cNvPr id="5" name="Рисунок 4"/>
          <p:cNvPicPr>
            <a:picLocks noChangeAspect="1"/>
          </p:cNvPicPr>
          <p:nvPr/>
        </p:nvPicPr>
        <p:blipFill>
          <a:blip r:embed="rId2"/>
          <a:stretch>
            <a:fillRect/>
          </a:stretch>
        </p:blipFill>
        <p:spPr>
          <a:xfrm>
            <a:off x="107504" y="1412776"/>
            <a:ext cx="3528392" cy="2727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44296905"/>
      </p:ext>
    </p:extLst>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7560840" cy="6605911"/>
          </a:xfrm>
          <a:prstGeom prst="rect">
            <a:avLst/>
          </a:prstGeom>
          <a:noFill/>
        </p:spPr>
        <p:txBody>
          <a:bodyPr wrap="square" rtlCol="0">
            <a:spAutoFit/>
          </a:bodyPr>
          <a:lstStyle/>
          <a:p>
            <a:r>
              <a:rPr lang="ky-KG" b="1" dirty="0" smtClean="0">
                <a:solidFill>
                  <a:srgbClr val="002060"/>
                </a:solidFill>
              </a:rPr>
              <a:t>	</a:t>
            </a:r>
            <a:r>
              <a:rPr lang="ky-KG" b="1" dirty="0" smtClean="0">
                <a:solidFill>
                  <a:srgbClr val="002060"/>
                </a:solidFill>
                <a:latin typeface="Times New Roman" panose="02020603050405020304" pitchFamily="18" charset="0"/>
                <a:cs typeface="Times New Roman" panose="02020603050405020304" pitchFamily="18" charset="0"/>
              </a:rPr>
              <a:t>Мен сөзүмдүн </a:t>
            </a:r>
            <a:r>
              <a:rPr lang="ky-KG" b="1" dirty="0" smtClean="0">
                <a:solidFill>
                  <a:srgbClr val="002060"/>
                </a:solidFill>
                <a:latin typeface="Times New Roman" panose="02020603050405020304" pitchFamily="18" charset="0"/>
                <a:cs typeface="Times New Roman" panose="02020603050405020304" pitchFamily="18" charset="0"/>
              </a:rPr>
              <a:t>аягында,  </a:t>
            </a:r>
            <a:r>
              <a:rPr lang="ky-KG" b="1" dirty="0" smtClean="0">
                <a:solidFill>
                  <a:srgbClr val="002060"/>
                </a:solidFill>
                <a:latin typeface="Times New Roman" panose="02020603050405020304" pitchFamily="18" charset="0"/>
                <a:cs typeface="Times New Roman" panose="02020603050405020304" pitchFamily="18" charset="0"/>
              </a:rPr>
              <a:t>Айтматовдун төмөнкү сөзү менен жыйынтыктагым келди. «Адам канчалык акылдуу болсо, ошончолук жөнөкөй болот» деп  озү айткандай,Айтматов жөнөкөй адам болгон» дешет.</a:t>
            </a:r>
          </a:p>
          <a:p>
            <a:pPr algn="just">
              <a:lnSpc>
                <a:spcPct val="115000"/>
              </a:lnSpc>
              <a:spcAft>
                <a:spcPts val="750"/>
              </a:spcAft>
            </a:pPr>
            <a:r>
              <a:rPr lang="ky-KG" b="1" dirty="0" smtClean="0">
                <a:solidFill>
                  <a:srgbClr val="002060"/>
                </a:solidFill>
                <a:latin typeface="Times New Roman" panose="02020603050405020304" pitchFamily="18" charset="0"/>
                <a:cs typeface="Times New Roman" panose="02020603050405020304" pitchFamily="18" charset="0"/>
              </a:rPr>
              <a:t>-Бир чыгармасында: «Жөнөкөй адамдар өз кайгысын башкаларга көрсөтпөй кайгырышат, алардын улуулугу ушунда  деген ой айтылат.</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Демек</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чыгармалардан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чыккан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жыйынтыктагы</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ойлогон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оюн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турмуштагы</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сүйүү</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менен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жек</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көрүүсүн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кайгы</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менен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кубанычын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окурмандын</a:t>
            </a:r>
            <a:r>
              <a:rPr lang="ru-RU"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жеке</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идеал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максаттарына</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умтулуусун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образдардан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издеп</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таап</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ошол</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образдар</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менен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кошо</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жашап</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кошо</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күрөшүп</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жаман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жакшы</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жагын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ылгап</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улам</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өнүктүрүп</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баруусуна</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өз</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багытын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туура</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көрсөтүп</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туруу</a:t>
            </a:r>
            <a:r>
              <a:rPr lang="ru-RU"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биздин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негизги</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милдетибиз</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Мына</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ушундай</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зор</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атакка</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жетишкен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элибиздин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сыймыгы</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көптөгөн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сыйлыктардын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ээси</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Чыңгыз</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агайыбыздын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чыгармаларын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окурмандардын</a:t>
            </a:r>
            <a:r>
              <a:rPr lang="ru-RU"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жүрөгүнөн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түнөк</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таптыра</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албасак</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турмушка</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берген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сабагыбыздын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жугуму</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болбостур</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Себеби</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жазуучунун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чыгармачылыгынын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негизи</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адамзаттын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чындыкка</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болгон</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тынымсыз</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умтулуусу</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деп</a:t>
            </a:r>
            <a:r>
              <a:rPr lang="ru-RU"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эсептеймин</a:t>
            </a:r>
            <a:r>
              <a:rPr lang="ru-RU"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ky-KG"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b="1" dirty="0">
              <a:solidFill>
                <a:srgbClr val="002060"/>
              </a:solidFill>
            </a:endParaRPr>
          </a:p>
        </p:txBody>
      </p:sp>
    </p:spTree>
    <p:extLst>
      <p:ext uri="{BB962C8B-B14F-4D97-AF65-F5344CB8AC3E}">
        <p14:creationId xmlns:p14="http://schemas.microsoft.com/office/powerpoint/2010/main" val="3016835014"/>
      </p:ext>
    </p:extLst>
  </p:cSld>
  <p:clrMapOvr>
    <a:masterClrMapping/>
  </p:clrMapOvr>
  <p:transition spd="slow">
    <p:zoom/>
  </p:transition>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307</TotalTime>
  <Words>518</Words>
  <Application>Microsoft Office PowerPoint</Application>
  <PresentationFormat>Экран (4:3)</PresentationFormat>
  <Paragraphs>52</Paragraphs>
  <Slides>16</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Arial</vt:lpstr>
      <vt:lpstr>Calibri</vt:lpstr>
      <vt:lpstr>Century Gothic</vt:lpstr>
      <vt:lpstr>PT_Root_UI</vt:lpstr>
      <vt:lpstr>Times New Roman</vt:lpstr>
      <vt:lpstr>Ubuntu</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TechLine</dc:creator>
  <cp:lastModifiedBy>User</cp:lastModifiedBy>
  <cp:revision>37</cp:revision>
  <cp:lastPrinted>2022-12-11T04:39:47Z</cp:lastPrinted>
  <dcterms:created xsi:type="dcterms:W3CDTF">2021-12-07T04:31:51Z</dcterms:created>
  <dcterms:modified xsi:type="dcterms:W3CDTF">2024-03-10T03:22:41Z</dcterms:modified>
</cp:coreProperties>
</file>