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57" r:id="rId4"/>
    <p:sldId id="258" r:id="rId5"/>
    <p:sldId id="259" r:id="rId6"/>
    <p:sldId id="260" r:id="rId7"/>
    <p:sldId id="261" r:id="rId8"/>
    <p:sldId id="262" r:id="rId9"/>
    <p:sldId id="263"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6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703B63C-BF25-452C-80C8-9837D92E4812}" type="datetimeFigureOut">
              <a:rPr lang="ru-RU" smtClean="0"/>
              <a:t>10.03.2024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9ACADCFC-DC53-4BBB-8E75-DACAE61DD824}"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224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703B63C-BF25-452C-80C8-9837D92E4812}" type="datetimeFigureOut">
              <a:rPr lang="ru-RU" smtClean="0"/>
              <a:t>10.03.2024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ACADCFC-DC53-4BBB-8E75-DACAE61DD824}" type="slidenum">
              <a:rPr lang="ru-RU" smtClean="0"/>
              <a:t>‹#›</a:t>
            </a:fld>
            <a:endParaRPr lang="ru-RU"/>
          </a:p>
        </p:txBody>
      </p:sp>
    </p:spTree>
    <p:extLst>
      <p:ext uri="{BB962C8B-B14F-4D97-AF65-F5344CB8AC3E}">
        <p14:creationId xmlns:p14="http://schemas.microsoft.com/office/powerpoint/2010/main" val="251145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703B63C-BF25-452C-80C8-9837D92E4812}" type="datetimeFigureOut">
              <a:rPr lang="ru-RU" smtClean="0"/>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CADCFC-DC53-4BBB-8E75-DACAE61DD824}"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7161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703B63C-BF25-452C-80C8-9837D92E4812}" type="datetimeFigureOut">
              <a:rPr lang="ru-RU" smtClean="0"/>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CADCFC-DC53-4BBB-8E75-DACAE61DD824}"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89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703B63C-BF25-452C-80C8-9837D92E4812}" type="datetimeFigureOut">
              <a:rPr lang="ru-RU" smtClean="0"/>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CADCFC-DC53-4BBB-8E75-DACAE61DD824}" type="slidenum">
              <a:rPr lang="ru-RU" smtClean="0"/>
              <a:t>‹#›</a:t>
            </a:fld>
            <a:endParaRPr lang="ru-RU"/>
          </a:p>
        </p:txBody>
      </p:sp>
    </p:spTree>
    <p:extLst>
      <p:ext uri="{BB962C8B-B14F-4D97-AF65-F5344CB8AC3E}">
        <p14:creationId xmlns:p14="http://schemas.microsoft.com/office/powerpoint/2010/main" val="1026649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703B63C-BF25-452C-80C8-9837D92E4812}" type="datetimeFigureOut">
              <a:rPr lang="ru-RU" smtClean="0"/>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CADCFC-DC53-4BBB-8E75-DACAE61DD824}"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059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703B63C-BF25-452C-80C8-9837D92E4812}" type="datetimeFigureOut">
              <a:rPr lang="ru-RU" smtClean="0"/>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CADCFC-DC53-4BBB-8E75-DACAE61DD824}"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1714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703B63C-BF25-452C-80C8-9837D92E4812}" type="datetimeFigureOut">
              <a:rPr lang="ru-RU" smtClean="0"/>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CADCFC-DC53-4BBB-8E75-DACAE61DD824}"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745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703B63C-BF25-452C-80C8-9837D92E4812}" type="datetimeFigureOut">
              <a:rPr lang="ru-RU" smtClean="0"/>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CADCFC-DC53-4BBB-8E75-DACAE61DD824}"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635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703B63C-BF25-452C-80C8-9837D92E4812}" type="datetimeFigureOut">
              <a:rPr lang="ru-RU" smtClean="0"/>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CADCFC-DC53-4BBB-8E75-DACAE61DD824}" type="slidenum">
              <a:rPr lang="ru-RU" smtClean="0"/>
              <a:t>‹#›</a:t>
            </a:fld>
            <a:endParaRPr lang="ru-RU"/>
          </a:p>
        </p:txBody>
      </p:sp>
    </p:spTree>
    <p:extLst>
      <p:ext uri="{BB962C8B-B14F-4D97-AF65-F5344CB8AC3E}">
        <p14:creationId xmlns:p14="http://schemas.microsoft.com/office/powerpoint/2010/main" val="50456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703B63C-BF25-452C-80C8-9837D92E4812}" type="datetimeFigureOut">
              <a:rPr lang="ru-RU" smtClean="0"/>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ACADCFC-DC53-4BBB-8E75-DACAE61DD824}"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364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703B63C-BF25-452C-80C8-9837D92E4812}" type="datetimeFigureOut">
              <a:rPr lang="ru-RU" smtClean="0"/>
              <a:t>10.03.2024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ACADCFC-DC53-4BBB-8E75-DACAE61DD824}" type="slidenum">
              <a:rPr lang="ru-RU" smtClean="0"/>
              <a:t>‹#›</a:t>
            </a:fld>
            <a:endParaRPr lang="ru-RU"/>
          </a:p>
        </p:txBody>
      </p:sp>
    </p:spTree>
    <p:extLst>
      <p:ext uri="{BB962C8B-B14F-4D97-AF65-F5344CB8AC3E}">
        <p14:creationId xmlns:p14="http://schemas.microsoft.com/office/powerpoint/2010/main" val="276090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703B63C-BF25-452C-80C8-9837D92E4812}" type="datetimeFigureOut">
              <a:rPr lang="ru-RU" smtClean="0"/>
              <a:t>10.03.2024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ACADCFC-DC53-4BBB-8E75-DACAE61DD824}"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058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703B63C-BF25-452C-80C8-9837D92E4812}" type="datetimeFigureOut">
              <a:rPr lang="ru-RU" smtClean="0"/>
              <a:t>10.03.2024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ACADCFC-DC53-4BBB-8E75-DACAE61DD824}"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693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3B63C-BF25-452C-80C8-9837D92E4812}" type="datetimeFigureOut">
              <a:rPr lang="ru-RU" smtClean="0"/>
              <a:t>10.03.2024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ACADCFC-DC53-4BBB-8E75-DACAE61DD824}" type="slidenum">
              <a:rPr lang="ru-RU" smtClean="0"/>
              <a:t>‹#›</a:t>
            </a:fld>
            <a:endParaRPr lang="ru-RU"/>
          </a:p>
        </p:txBody>
      </p:sp>
    </p:spTree>
    <p:extLst>
      <p:ext uri="{BB962C8B-B14F-4D97-AF65-F5344CB8AC3E}">
        <p14:creationId xmlns:p14="http://schemas.microsoft.com/office/powerpoint/2010/main" val="314179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703B63C-BF25-452C-80C8-9837D92E4812}" type="datetimeFigureOut">
              <a:rPr lang="ru-RU" smtClean="0"/>
              <a:t>10.03.2024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ACADCFC-DC53-4BBB-8E75-DACAE61DD824}"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026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703B63C-BF25-452C-80C8-9837D92E4812}" type="datetimeFigureOut">
              <a:rPr lang="ru-RU" smtClean="0"/>
              <a:t>10.03.2024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ACADCFC-DC53-4BBB-8E75-DACAE61DD824}" type="slidenum">
              <a:rPr lang="ru-RU" smtClean="0"/>
              <a:t>‹#›</a:t>
            </a:fld>
            <a:endParaRPr lang="ru-RU"/>
          </a:p>
        </p:txBody>
      </p:sp>
    </p:spTree>
    <p:extLst>
      <p:ext uri="{BB962C8B-B14F-4D97-AF65-F5344CB8AC3E}">
        <p14:creationId xmlns:p14="http://schemas.microsoft.com/office/powerpoint/2010/main" val="2777096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03B63C-BF25-452C-80C8-9837D92E4812}" type="datetimeFigureOut">
              <a:rPr lang="ru-RU" smtClean="0"/>
              <a:t>10.03.2024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CADCFC-DC53-4BBB-8E75-DACAE61DD824}" type="slidenum">
              <a:rPr lang="ru-RU" smtClean="0"/>
              <a:t>‹#›</a:t>
            </a:fld>
            <a:endParaRPr lang="ru-RU"/>
          </a:p>
        </p:txBody>
      </p:sp>
    </p:spTree>
    <p:extLst>
      <p:ext uri="{BB962C8B-B14F-4D97-AF65-F5344CB8AC3E}">
        <p14:creationId xmlns:p14="http://schemas.microsoft.com/office/powerpoint/2010/main" val="41018777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046" y="644769"/>
            <a:ext cx="10961077" cy="1793631"/>
          </a:xfrm>
        </p:spPr>
        <p:txBody>
          <a:bodyPr>
            <a:noAutofit/>
          </a:bodyPr>
          <a:lstStyle/>
          <a:p>
            <a:r>
              <a:rPr lang="ky-KG" sz="4800" b="1" dirty="0" smtClean="0">
                <a:solidFill>
                  <a:srgbClr val="0070C0"/>
                </a:solidFill>
              </a:rPr>
              <a:t>6-8-НОЯБРЬ  ТАРЫХ  ЖАНА          </a:t>
            </a:r>
            <a:r>
              <a:rPr lang="ky-KG" sz="4800" b="1" dirty="0" smtClean="0">
                <a:solidFill>
                  <a:srgbClr val="0070C0"/>
                </a:solidFill>
              </a:rPr>
              <a:t>АТА-БАБАЛАРДЫ   ЭСКЕРҮҮ</a:t>
            </a:r>
            <a:endParaRPr lang="ru-RU" sz="4800" b="1" dirty="0">
              <a:solidFill>
                <a:srgbClr val="0070C0"/>
              </a:solidFill>
            </a:endParaRPr>
          </a:p>
        </p:txBody>
      </p:sp>
      <p:pic>
        <p:nvPicPr>
          <p:cNvPr id="4" name="Объект 3" descr="Мемориал &lt;strong&gt;Ата-Бейит&lt;/strong&gt; | Too.k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24553" y="2754923"/>
            <a:ext cx="5920153" cy="3141785"/>
          </a:xfrm>
        </p:spPr>
      </p:pic>
    </p:spTree>
    <p:extLst>
      <p:ext uri="{BB962C8B-B14F-4D97-AF65-F5344CB8AC3E}">
        <p14:creationId xmlns:p14="http://schemas.microsoft.com/office/powerpoint/2010/main" val="1954484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374" y="633046"/>
            <a:ext cx="10404963" cy="5228492"/>
          </a:xfrm>
        </p:spPr>
        <p:txBody>
          <a:bodyPr>
            <a:normAutofit/>
          </a:bodyPr>
          <a:lstStyle/>
          <a:p>
            <a:pPr algn="l"/>
            <a:r>
              <a:rPr lang="ky-KG" b="1" dirty="0" smtClean="0">
                <a:solidFill>
                  <a:srgbClr val="00B0F0"/>
                </a:solidFill>
                <a:latin typeface="Times New Roman" panose="02020603050405020304" pitchFamily="18" charset="0"/>
                <a:cs typeface="Times New Roman" panose="02020603050405020304" pitchFamily="18" charset="0"/>
              </a:rPr>
              <a:t>	Мамлекетибизди </a:t>
            </a:r>
            <a:r>
              <a:rPr lang="ky-KG" b="1" dirty="0" smtClean="0">
                <a:solidFill>
                  <a:srgbClr val="00B0F0"/>
                </a:solidFill>
                <a:latin typeface="Times New Roman" panose="02020603050405020304" pitchFamily="18" charset="0"/>
                <a:cs typeface="Times New Roman" panose="02020603050405020304" pitchFamily="18" charset="0"/>
              </a:rPr>
              <a:t>түптөгөн </a:t>
            </a:r>
            <a:r>
              <a:rPr lang="ky-KG" b="1" dirty="0" smtClean="0">
                <a:solidFill>
                  <a:srgbClr val="00B0F0"/>
                </a:solidFill>
                <a:latin typeface="Times New Roman" panose="02020603050405020304" pitchFamily="18" charset="0"/>
                <a:cs typeface="Times New Roman" panose="02020603050405020304" pitchFamily="18" charset="0"/>
              </a:rPr>
              <a:t>ата-бабаларыбыз </a:t>
            </a:r>
            <a:r>
              <a:rPr lang="ky-KG" b="1" dirty="0" smtClean="0">
                <a:solidFill>
                  <a:srgbClr val="00B0F0"/>
                </a:solidFill>
                <a:latin typeface="Times New Roman" panose="02020603050405020304" pitchFamily="18" charset="0"/>
                <a:cs typeface="Times New Roman" panose="02020603050405020304" pitchFamily="18" charset="0"/>
              </a:rPr>
              <a:t>кырчындай жаш курагында атылып кетти.Бул сырды ачууда элибизге жакындан жардам көрсөткөн инсандарыбыз </a:t>
            </a:r>
            <a:r>
              <a:rPr lang="ky-KG" b="1" dirty="0" smtClean="0">
                <a:solidFill>
                  <a:srgbClr val="C00000"/>
                </a:solidFill>
                <a:latin typeface="Times New Roman" panose="02020603050405020304" pitchFamily="18" charset="0"/>
                <a:cs typeface="Times New Roman" panose="02020603050405020304" pitchFamily="18" charset="0"/>
              </a:rPr>
              <a:t>Бүбүйра </a:t>
            </a:r>
            <a:r>
              <a:rPr lang="ky-KG" b="1" dirty="0" smtClean="0">
                <a:solidFill>
                  <a:srgbClr val="C00000"/>
                </a:solidFill>
                <a:latin typeface="Times New Roman" panose="02020603050405020304" pitchFamily="18" charset="0"/>
                <a:cs typeface="Times New Roman" panose="02020603050405020304" pitchFamily="18" charset="0"/>
              </a:rPr>
              <a:t>Кыдыралиева </a:t>
            </a:r>
            <a:r>
              <a:rPr lang="ky-KG" b="1" dirty="0" smtClean="0">
                <a:solidFill>
                  <a:srgbClr val="00B0F0"/>
                </a:solidFill>
                <a:latin typeface="Times New Roman" panose="02020603050405020304" pitchFamily="18" charset="0"/>
                <a:cs typeface="Times New Roman" panose="02020603050405020304" pitchFamily="18" charset="0"/>
              </a:rPr>
              <a:t>энебиз жана башка</a:t>
            </a:r>
            <a:r>
              <a:rPr lang="ky-KG" dirty="0" smtClean="0"/>
              <a:t>.</a:t>
            </a:r>
            <a:endParaRPr lang="ru-RU" dirty="0"/>
          </a:p>
        </p:txBody>
      </p:sp>
      <p:sp>
        <p:nvSpPr>
          <p:cNvPr id="3" name="Объект 2"/>
          <p:cNvSpPr>
            <a:spLocks noGrp="1"/>
          </p:cNvSpPr>
          <p:nvPr>
            <p:ph idx="1"/>
          </p:nvPr>
        </p:nvSpPr>
        <p:spPr>
          <a:xfrm>
            <a:off x="1295401" y="6037385"/>
            <a:ext cx="9601196" cy="199291"/>
          </a:xfrm>
        </p:spPr>
        <p:txBody>
          <a:bodyPr>
            <a:normAutofit fontScale="32500" lnSpcReduction="20000"/>
          </a:bodyPr>
          <a:lstStyle/>
          <a:p>
            <a:endParaRPr lang="ru-RU" dirty="0"/>
          </a:p>
        </p:txBody>
      </p:sp>
    </p:spTree>
    <p:extLst>
      <p:ext uri="{BB962C8B-B14F-4D97-AF65-F5344CB8AC3E}">
        <p14:creationId xmlns:p14="http://schemas.microsoft.com/office/powerpoint/2010/main" val="1942367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108" y="504092"/>
            <a:ext cx="10785230" cy="1910862"/>
          </a:xfrm>
        </p:spPr>
        <p:txBody>
          <a:bodyPr>
            <a:noAutofit/>
          </a:bodyPr>
          <a:lstStyle/>
          <a:p>
            <a:r>
              <a:rPr lang="ky-KG" b="1" dirty="0" smtClean="0">
                <a:latin typeface="Times New Roman" panose="02020603050405020304" pitchFamily="18" charset="0"/>
                <a:cs typeface="Times New Roman" panose="02020603050405020304" pitchFamily="18" charset="0"/>
              </a:rPr>
              <a:t>Коопсуздук  Комитетинин  капитаны </a:t>
            </a:r>
            <a:r>
              <a:rPr lang="ky-KG" b="1" dirty="0" smtClean="0">
                <a:solidFill>
                  <a:srgbClr val="C00000"/>
                </a:solidFill>
                <a:latin typeface="Times New Roman" panose="02020603050405020304" pitchFamily="18" charset="0"/>
                <a:cs typeface="Times New Roman" panose="02020603050405020304" pitchFamily="18" charset="0"/>
              </a:rPr>
              <a:t>Болот  Абдрахманов  </a:t>
            </a:r>
            <a:r>
              <a:rPr lang="ky-KG" b="1" dirty="0" smtClean="0">
                <a:latin typeface="Times New Roman" panose="02020603050405020304" pitchFamily="18" charset="0"/>
                <a:cs typeface="Times New Roman" panose="02020603050405020304" pitchFamily="18" charset="0"/>
              </a:rPr>
              <a:t>агабыз  эрдик көрсөтүштү.</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15109" y="2556931"/>
            <a:ext cx="10785229" cy="3597683"/>
          </a:xfrm>
        </p:spPr>
        <p:txBody>
          <a:bodyPr>
            <a:noAutofit/>
          </a:bodyPr>
          <a:lstStyle/>
          <a:p>
            <a:r>
              <a:rPr lang="ky-KG" sz="4800" b="1" dirty="0" smtClean="0">
                <a:solidFill>
                  <a:schemeClr val="tx2"/>
                </a:solidFill>
                <a:latin typeface="Times New Roman" panose="02020603050405020304" pitchFamily="18" charset="0"/>
                <a:cs typeface="Times New Roman" panose="02020603050405020304" pitchFamily="18" charset="0"/>
              </a:rPr>
              <a:t>1991-жылдын 30-август күнү бул окуяны такталган күнү катары тарыхта </a:t>
            </a:r>
            <a:r>
              <a:rPr lang="ky-KG" sz="4800" b="1" dirty="0" smtClean="0">
                <a:solidFill>
                  <a:srgbClr val="C00000"/>
                </a:solidFill>
                <a:latin typeface="Times New Roman" panose="02020603050405020304" pitchFamily="18" charset="0"/>
                <a:cs typeface="Times New Roman" panose="02020603050405020304" pitchFamily="18" charset="0"/>
              </a:rPr>
              <a:t>Чыңгыз Айтматовдун </a:t>
            </a:r>
            <a:r>
              <a:rPr lang="ky-KG" sz="4800" b="1" dirty="0" smtClean="0">
                <a:solidFill>
                  <a:schemeClr val="tx2"/>
                </a:solidFill>
                <a:latin typeface="Times New Roman" panose="02020603050405020304" pitchFamily="18" charset="0"/>
                <a:cs typeface="Times New Roman" panose="02020603050405020304" pitchFamily="18" charset="0"/>
              </a:rPr>
              <a:t>сунушу менен </a:t>
            </a:r>
            <a:r>
              <a:rPr lang="ky-KG" sz="4800" b="1" dirty="0" smtClean="0">
                <a:solidFill>
                  <a:srgbClr val="00B050"/>
                </a:solidFill>
                <a:latin typeface="Times New Roman" panose="02020603050405020304" pitchFamily="18" charset="0"/>
                <a:cs typeface="Times New Roman" panose="02020603050405020304" pitchFamily="18" charset="0"/>
              </a:rPr>
              <a:t>Ата- Бейит </a:t>
            </a:r>
            <a:r>
              <a:rPr lang="ky-KG" sz="4800" b="1" dirty="0" smtClean="0">
                <a:solidFill>
                  <a:schemeClr val="tx2"/>
                </a:solidFill>
                <a:latin typeface="Times New Roman" panose="02020603050405020304" pitchFamily="18" charset="0"/>
                <a:cs typeface="Times New Roman" panose="02020603050405020304" pitchFamily="18" charset="0"/>
              </a:rPr>
              <a:t>деп аталып калды.</a:t>
            </a:r>
            <a:endParaRPr lang="ru-RU" sz="48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71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877" y="527538"/>
            <a:ext cx="10996246" cy="1723293"/>
          </a:xfrm>
        </p:spPr>
        <p:txBody>
          <a:bodyPr>
            <a:noAutofit/>
          </a:bodyPr>
          <a:lstStyle/>
          <a:p>
            <a:r>
              <a:rPr lang="ky-KG" sz="5400" b="1" dirty="0" smtClean="0">
                <a:solidFill>
                  <a:srgbClr val="C00000"/>
                </a:solidFill>
              </a:rPr>
              <a:t>АТА-БЕЙИТ </a:t>
            </a:r>
            <a:r>
              <a:rPr lang="ky-KG" sz="5400" dirty="0" smtClean="0"/>
              <a:t> </a:t>
            </a:r>
            <a:r>
              <a:rPr lang="ky-KG" sz="5400" b="1" dirty="0" smtClean="0"/>
              <a:t>мемориалдык комплексти</a:t>
            </a:r>
            <a:endParaRPr lang="ru-RU" sz="5400" b="1" dirty="0"/>
          </a:p>
        </p:txBody>
      </p:sp>
      <p:pic>
        <p:nvPicPr>
          <p:cNvPr id="1026" name="Picture 2" descr="Ата-Бейит&quot; мемориалдык комплекси жаңыланат. Жыйын жыйынтыгы - 15.01.2022,  Sputnik Кыргызстан"/>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46778" y="2557463"/>
            <a:ext cx="5898444"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465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4769" y="609600"/>
            <a:ext cx="10925907" cy="2543908"/>
          </a:xfrm>
        </p:spPr>
        <p:txBody>
          <a:bodyPr>
            <a:normAutofit fontScale="90000"/>
          </a:bodyPr>
          <a:lstStyle/>
          <a:p>
            <a:r>
              <a:rPr lang="ky-KG" b="1" dirty="0" smtClean="0">
                <a:solidFill>
                  <a:srgbClr val="C00000"/>
                </a:solidFill>
              </a:rPr>
              <a:t>АЗЫРКЫ  ЖЫРГАЛ  ТУРМУШ  ҮЧҮН КҮРӨШҮП   КЕЛГЕН  СТАЛИНДИК РЕПРЕССИЯНЫН  КУРМАНДЫКТАРЫ БОЛГОН  ЭЛ  УУЛДАРЫ</a:t>
            </a:r>
            <a:endParaRPr lang="ru-RU" b="1" dirty="0">
              <a:solidFill>
                <a:srgbClr val="C0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3094891"/>
            <a:ext cx="4154444" cy="3115833"/>
          </a:xfrm>
        </p:spPr>
      </p:pic>
    </p:spTree>
    <p:extLst>
      <p:ext uri="{BB962C8B-B14F-4D97-AF65-F5344CB8AC3E}">
        <p14:creationId xmlns:p14="http://schemas.microsoft.com/office/powerpoint/2010/main" val="506060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938" y="631807"/>
            <a:ext cx="5745893" cy="857024"/>
          </a:xfrm>
        </p:spPr>
        <p:txBody>
          <a:bodyPr>
            <a:noAutofit/>
          </a:bodyPr>
          <a:lstStyle/>
          <a:p>
            <a:r>
              <a:rPr lang="ky-KG" sz="2800" b="1" dirty="0" smtClean="0">
                <a:solidFill>
                  <a:srgbClr val="C00000"/>
                </a:solidFill>
                <a:latin typeface="Times New Roman" panose="02020603050405020304" pitchFamily="18" charset="0"/>
                <a:cs typeface="Times New Roman" panose="02020603050405020304" pitchFamily="18" charset="0"/>
              </a:rPr>
              <a:t>Иманалы Айдарбеков</a:t>
            </a:r>
            <a:br>
              <a:rPr lang="ky-KG" sz="2800" b="1" dirty="0" smtClean="0">
                <a:solidFill>
                  <a:srgbClr val="C00000"/>
                </a:solidFill>
                <a:latin typeface="Times New Roman" panose="02020603050405020304" pitchFamily="18" charset="0"/>
                <a:cs typeface="Times New Roman" panose="02020603050405020304" pitchFamily="18" charset="0"/>
              </a:rPr>
            </a:br>
            <a:r>
              <a:rPr lang="ky-KG" sz="2800" b="1" dirty="0" smtClean="0">
                <a:solidFill>
                  <a:srgbClr val="C00000"/>
                </a:solidFill>
                <a:latin typeface="Times New Roman" panose="02020603050405020304" pitchFamily="18" charset="0"/>
                <a:cs typeface="Times New Roman" panose="02020603050405020304" pitchFamily="18" charset="0"/>
              </a:rPr>
              <a:t>(1894-1938-жж)</a:t>
            </a:r>
            <a:endParaRPr lang="ru-RU" sz="2800" b="1" dirty="0">
              <a:solidFill>
                <a:srgbClr val="C00000"/>
              </a:solidFill>
              <a:latin typeface="Times New Roman" panose="02020603050405020304" pitchFamily="18" charset="0"/>
              <a:cs typeface="Times New Roman" panose="02020603050405020304" pitchFamily="18" charset="0"/>
            </a:endParaRPr>
          </a:p>
        </p:txBody>
      </p:sp>
      <p:pic>
        <p:nvPicPr>
          <p:cNvPr id="5" name="Объект 4" descr="&lt;strong&gt;Айдарбеков&lt;/strong&gt;, &lt;strong&gt;Иманалы&lt;/strong&gt; — Википедия"/>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5832" y="631806"/>
            <a:ext cx="4019430" cy="5691749"/>
          </a:xfrm>
        </p:spPr>
      </p:pic>
      <p:sp>
        <p:nvSpPr>
          <p:cNvPr id="4" name="Текст 3"/>
          <p:cNvSpPr>
            <a:spLocks noGrp="1"/>
          </p:cNvSpPr>
          <p:nvPr>
            <p:ph type="body" sz="half" idx="2"/>
          </p:nvPr>
        </p:nvSpPr>
        <p:spPr>
          <a:xfrm>
            <a:off x="773723" y="1676400"/>
            <a:ext cx="5509846" cy="4525108"/>
          </a:xfrm>
        </p:spPr>
        <p:txBody>
          <a:bodyPr>
            <a:noAutofit/>
          </a:bodyPr>
          <a:lstStyle/>
          <a:p>
            <a:pPr algn="l"/>
            <a:r>
              <a:rPr lang="ky-KG" sz="2400" dirty="0" smtClean="0">
                <a:solidFill>
                  <a:srgbClr val="00B0F0"/>
                </a:solidFill>
                <a:latin typeface="Times New Roman" panose="02020603050405020304" pitchFamily="18" charset="0"/>
                <a:cs typeface="Times New Roman" panose="02020603050405020304" pitchFamily="18" charset="0"/>
              </a:rPr>
              <a:t>	Мамлекеттик </a:t>
            </a:r>
            <a:r>
              <a:rPr lang="ky-KG" sz="2400" dirty="0" smtClean="0">
                <a:solidFill>
                  <a:srgbClr val="00B0F0"/>
                </a:solidFill>
                <a:latin typeface="Times New Roman" panose="02020603050405020304" pitchFamily="18" charset="0"/>
                <a:cs typeface="Times New Roman" panose="02020603050405020304" pitchFamily="18" charset="0"/>
              </a:rPr>
              <a:t>жана коомдук ишмер,саясатчы.Сокулук районунун Жап айылында туулган.Өз  заманынын билимдүү, жаңычыл көз караштагы, демилгелүү мамлекеттик ишмерлердин бири болгон.Кыргыз элинин өз алдынча мамлекетке ээ болушу, анын юридикалык жактан таанылышы жаатындагы иштердин башында турган </a:t>
            </a:r>
            <a:r>
              <a:rPr lang="ky-KG" sz="2400" dirty="0" smtClean="0">
                <a:solidFill>
                  <a:srgbClr val="00B0F0"/>
                </a:solidFill>
                <a:latin typeface="Times New Roman" panose="02020603050405020304" pitchFamily="18" charset="0"/>
                <a:cs typeface="Times New Roman" panose="02020603050405020304" pitchFamily="18" charset="0"/>
              </a:rPr>
              <a:t>. Иманалы </a:t>
            </a:r>
            <a:r>
              <a:rPr lang="ky-KG" sz="2400" dirty="0" smtClean="0">
                <a:solidFill>
                  <a:srgbClr val="00B0F0"/>
                </a:solidFill>
                <a:latin typeface="Times New Roman" panose="02020603050405020304" pitchFamily="18" charset="0"/>
                <a:cs typeface="Times New Roman" panose="02020603050405020304" pitchFamily="18" charset="0"/>
              </a:rPr>
              <a:t>Советтик Кыргызстандын </a:t>
            </a:r>
            <a:r>
              <a:rPr lang="ky-KG" sz="2400" dirty="0" smtClean="0">
                <a:solidFill>
                  <a:srgbClr val="00B0F0"/>
                </a:solidFill>
                <a:latin typeface="Times New Roman" panose="02020603050405020304" pitchFamily="18" charset="0"/>
                <a:cs typeface="Times New Roman" panose="02020603050405020304" pitchFamily="18" charset="0"/>
              </a:rPr>
              <a:t>туңгуч </a:t>
            </a:r>
            <a:r>
              <a:rPr lang="ky-KG" sz="2400" dirty="0" smtClean="0">
                <a:solidFill>
                  <a:srgbClr val="00B0F0"/>
                </a:solidFill>
                <a:latin typeface="Times New Roman" panose="02020603050405020304" pitchFamily="18" charset="0"/>
                <a:cs typeface="Times New Roman" panose="02020603050405020304" pitchFamily="18" charset="0"/>
              </a:rPr>
              <a:t>мамлекет </a:t>
            </a:r>
            <a:r>
              <a:rPr lang="ky-KG" sz="2400" dirty="0" smtClean="0">
                <a:solidFill>
                  <a:srgbClr val="00B0F0"/>
                </a:solidFill>
                <a:latin typeface="Times New Roman" panose="02020603050405020304" pitchFamily="18" charset="0"/>
                <a:cs typeface="Times New Roman" panose="02020603050405020304" pitchFamily="18" charset="0"/>
              </a:rPr>
              <a:t>башчысы.</a:t>
            </a:r>
            <a:endParaRPr lang="ru-RU" sz="24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0137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432" y="574431"/>
            <a:ext cx="5242268" cy="1219200"/>
          </a:xfrm>
        </p:spPr>
        <p:txBody>
          <a:bodyPr>
            <a:normAutofit/>
          </a:bodyPr>
          <a:lstStyle/>
          <a:p>
            <a:r>
              <a:rPr lang="ky-KG" sz="3200" b="1" dirty="0" smtClean="0">
                <a:solidFill>
                  <a:srgbClr val="C00000"/>
                </a:solidFill>
              </a:rPr>
              <a:t>Касым  Тыныстанов</a:t>
            </a:r>
            <a:br>
              <a:rPr lang="ky-KG" sz="3200" b="1" dirty="0" smtClean="0">
                <a:solidFill>
                  <a:srgbClr val="C00000"/>
                </a:solidFill>
              </a:rPr>
            </a:br>
            <a:r>
              <a:rPr lang="ky-KG" sz="3200" b="1" dirty="0" smtClean="0">
                <a:solidFill>
                  <a:srgbClr val="C00000"/>
                </a:solidFill>
              </a:rPr>
              <a:t>(1901-1938-жж)</a:t>
            </a:r>
            <a:endParaRPr lang="ru-RU" sz="3200" b="1" dirty="0">
              <a:solidFill>
                <a:srgbClr val="C00000"/>
              </a:solidFill>
            </a:endParaRPr>
          </a:p>
        </p:txBody>
      </p:sp>
      <p:pic>
        <p:nvPicPr>
          <p:cNvPr id="5" name="Объект 4" descr="Kasım Tınıstanov - Vikipedi"/>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6700" y="855785"/>
            <a:ext cx="5637174" cy="4680562"/>
          </a:xfrm>
        </p:spPr>
      </p:pic>
      <p:sp>
        <p:nvSpPr>
          <p:cNvPr id="4" name="Текст 3"/>
          <p:cNvSpPr>
            <a:spLocks noGrp="1"/>
          </p:cNvSpPr>
          <p:nvPr>
            <p:ph type="body" sz="half" idx="2"/>
          </p:nvPr>
        </p:nvSpPr>
        <p:spPr>
          <a:xfrm>
            <a:off x="733425" y="2004646"/>
            <a:ext cx="5083274" cy="4337539"/>
          </a:xfrm>
        </p:spPr>
        <p:txBody>
          <a:bodyPr>
            <a:normAutofit/>
          </a:bodyPr>
          <a:lstStyle/>
          <a:p>
            <a:pPr algn="l"/>
            <a:r>
              <a:rPr lang="ky-KG" sz="2800" b="1" dirty="0" smtClean="0">
                <a:latin typeface="Times New Roman" panose="02020603050405020304" pitchFamily="18" charset="0"/>
                <a:cs typeface="Times New Roman" panose="02020603050405020304" pitchFamily="18" charset="0"/>
              </a:rPr>
              <a:t>   Ысык-Көл </a:t>
            </a:r>
            <a:r>
              <a:rPr lang="ky-KG" sz="2800" b="1" dirty="0" smtClean="0">
                <a:latin typeface="Times New Roman" panose="02020603050405020304" pitchFamily="18" charset="0"/>
                <a:cs typeface="Times New Roman" panose="02020603050405020304" pitchFamily="18" charset="0"/>
              </a:rPr>
              <a:t>районунун Чырпыкты кыштагында туулган.Кыргыз тил илиминин негиздөөчүсү</a:t>
            </a:r>
            <a:r>
              <a:rPr lang="ky-KG" sz="2800" b="1" dirty="0" smtClean="0">
                <a:latin typeface="Times New Roman" panose="02020603050405020304" pitchFamily="18" charset="0"/>
                <a:cs typeface="Times New Roman" panose="02020603050405020304" pitchFamily="18" charset="0"/>
              </a:rPr>
              <a:t>, кыргыз </a:t>
            </a:r>
            <a:r>
              <a:rPr lang="ky-KG" sz="2800" b="1" dirty="0" smtClean="0">
                <a:latin typeface="Times New Roman" panose="02020603050405020304" pitchFamily="18" charset="0"/>
                <a:cs typeface="Times New Roman" panose="02020603050405020304" pitchFamily="18" charset="0"/>
              </a:rPr>
              <a:t>адабиятына негиз салгандардын бири</a:t>
            </a:r>
            <a:r>
              <a:rPr lang="ky-KG" sz="2800" b="1" dirty="0" smtClean="0">
                <a:latin typeface="Times New Roman" panose="02020603050405020304" pitchFamily="18" charset="0"/>
                <a:cs typeface="Times New Roman" panose="02020603050405020304" pitchFamily="18" charset="0"/>
              </a:rPr>
              <a:t>, акын, драматург, агартуучу, коомдук </a:t>
            </a:r>
            <a:r>
              <a:rPr lang="ky-KG" sz="2800" b="1" dirty="0" smtClean="0">
                <a:latin typeface="Times New Roman" panose="02020603050405020304" pitchFamily="18" charset="0"/>
                <a:cs typeface="Times New Roman" panose="02020603050405020304" pitchFamily="18" charset="0"/>
              </a:rPr>
              <a:t>ишмер, журналист</a:t>
            </a:r>
            <a:r>
              <a:rPr lang="ky-KG" sz="2800" b="1" dirty="0" smtClean="0">
                <a:latin typeface="Times New Roman" panose="02020603050405020304" pitchFamily="18" charset="0"/>
                <a:cs typeface="Times New Roman" panose="02020603050405020304" pitchFamily="18" charset="0"/>
              </a:rPr>
              <a:t>, биринчи </a:t>
            </a:r>
            <a:r>
              <a:rPr lang="ky-KG" sz="2800" b="1" dirty="0" smtClean="0">
                <a:latin typeface="Times New Roman" panose="02020603050405020304" pitchFamily="18" charset="0"/>
                <a:cs typeface="Times New Roman" panose="02020603050405020304" pitchFamily="18" charset="0"/>
              </a:rPr>
              <a:t>кыргыз профессору.</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15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046" y="621954"/>
            <a:ext cx="5934385" cy="1300631"/>
          </a:xfrm>
        </p:spPr>
        <p:txBody>
          <a:bodyPr>
            <a:normAutofit fontScale="90000"/>
          </a:bodyPr>
          <a:lstStyle/>
          <a:p>
            <a:r>
              <a:rPr lang="ky-KG" sz="4000" b="1" dirty="0" smtClean="0">
                <a:solidFill>
                  <a:srgbClr val="C00000"/>
                </a:solidFill>
                <a:latin typeface="Times New Roman" panose="02020603050405020304" pitchFamily="18" charset="0"/>
                <a:cs typeface="Times New Roman" panose="02020603050405020304" pitchFamily="18" charset="0"/>
              </a:rPr>
              <a:t>Баялы  Исакеев</a:t>
            </a:r>
            <a:br>
              <a:rPr lang="ky-KG" sz="4000" b="1" dirty="0" smtClean="0">
                <a:solidFill>
                  <a:srgbClr val="C00000"/>
                </a:solidFill>
                <a:latin typeface="Times New Roman" panose="02020603050405020304" pitchFamily="18" charset="0"/>
                <a:cs typeface="Times New Roman" panose="02020603050405020304" pitchFamily="18" charset="0"/>
              </a:rPr>
            </a:br>
            <a:r>
              <a:rPr lang="ky-KG" sz="4000" b="1" dirty="0" smtClean="0">
                <a:solidFill>
                  <a:srgbClr val="C00000"/>
                </a:solidFill>
                <a:latin typeface="Times New Roman" panose="02020603050405020304" pitchFamily="18" charset="0"/>
                <a:cs typeface="Times New Roman" panose="02020603050405020304" pitchFamily="18" charset="0"/>
              </a:rPr>
              <a:t>(1897-1938-жж)</a:t>
            </a:r>
            <a:endParaRPr lang="ru-RU" sz="4000" b="1" dirty="0">
              <a:solidFill>
                <a:srgbClr val="C00000"/>
              </a:solidFill>
              <a:latin typeface="Times New Roman" panose="02020603050405020304" pitchFamily="18" charset="0"/>
              <a:cs typeface="Times New Roman" panose="02020603050405020304" pitchFamily="18" charset="0"/>
            </a:endParaRPr>
          </a:p>
        </p:txBody>
      </p:sp>
      <p:pic>
        <p:nvPicPr>
          <p:cNvPr id="5" name="Объект 4" descr="Кыргызстан - Wikiped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7431" y="621953"/>
            <a:ext cx="4162157" cy="5614723"/>
          </a:xfrm>
        </p:spPr>
      </p:pic>
      <p:sp>
        <p:nvSpPr>
          <p:cNvPr id="4" name="Текст 3"/>
          <p:cNvSpPr>
            <a:spLocks noGrp="1"/>
          </p:cNvSpPr>
          <p:nvPr>
            <p:ph type="body" sz="half" idx="2"/>
          </p:nvPr>
        </p:nvSpPr>
        <p:spPr>
          <a:xfrm>
            <a:off x="933450" y="2028092"/>
            <a:ext cx="5633981" cy="4114800"/>
          </a:xfrm>
        </p:spPr>
        <p:txBody>
          <a:bodyPr>
            <a:normAutofit fontScale="92500" lnSpcReduction="10000"/>
          </a:bodyPr>
          <a:lstStyle/>
          <a:p>
            <a:pPr algn="l"/>
            <a:r>
              <a:rPr lang="ky-KG" sz="3200" b="1" dirty="0" smtClean="0">
                <a:solidFill>
                  <a:srgbClr val="002060"/>
                </a:solidFill>
                <a:latin typeface="Times New Roman" panose="02020603050405020304" pitchFamily="18" charset="0"/>
                <a:cs typeface="Times New Roman" panose="02020603050405020304" pitchFamily="18" charset="0"/>
              </a:rPr>
              <a:t>Кыргыз Совет мамлекеттик ишмери</a:t>
            </a:r>
            <a:r>
              <a:rPr lang="ky-KG" sz="3200" b="1" dirty="0" smtClean="0">
                <a:solidFill>
                  <a:srgbClr val="002060"/>
                </a:solidFill>
                <a:latin typeface="Times New Roman" panose="02020603050405020304" pitchFamily="18" charset="0"/>
                <a:cs typeface="Times New Roman" panose="02020603050405020304" pitchFamily="18" charset="0"/>
              </a:rPr>
              <a:t>. Нарын </a:t>
            </a:r>
            <a:r>
              <a:rPr lang="ky-KG" sz="3200" b="1" dirty="0" smtClean="0">
                <a:solidFill>
                  <a:srgbClr val="002060"/>
                </a:solidFill>
                <a:latin typeface="Times New Roman" panose="02020603050405020304" pitchFamily="18" charset="0"/>
                <a:cs typeface="Times New Roman" panose="02020603050405020304" pitchFamily="18" charset="0"/>
              </a:rPr>
              <a:t>облусуна караштуу Кочкор өрөөнүндө </a:t>
            </a:r>
            <a:r>
              <a:rPr lang="ky-KG" sz="3200" b="1" dirty="0" smtClean="0">
                <a:solidFill>
                  <a:srgbClr val="002060"/>
                </a:solidFill>
                <a:latin typeface="Times New Roman" panose="02020603050405020304" pitchFamily="18" charset="0"/>
                <a:cs typeface="Times New Roman" panose="02020603050405020304" pitchFamily="18" charset="0"/>
              </a:rPr>
              <a:t>туулган.1933-1936-ж.ж. </a:t>
            </a:r>
            <a:r>
              <a:rPr lang="ky-KG" sz="3200" b="1" dirty="0" smtClean="0">
                <a:solidFill>
                  <a:srgbClr val="002060"/>
                </a:solidFill>
                <a:latin typeface="Times New Roman" panose="02020603050405020304" pitchFamily="18" charset="0"/>
                <a:cs typeface="Times New Roman" panose="02020603050405020304" pitchFamily="18" charset="0"/>
              </a:rPr>
              <a:t>Кыргыз АССР Эл Комиссарлар Кеңешинин төрагасы болуп иштеген</a:t>
            </a:r>
            <a:r>
              <a:rPr lang="ky-KG" sz="3200" b="1" dirty="0" smtClean="0">
                <a:solidFill>
                  <a:srgbClr val="002060"/>
                </a:solidFill>
                <a:latin typeface="Times New Roman" panose="02020603050405020304" pitchFamily="18" charset="0"/>
                <a:cs typeface="Times New Roman" panose="02020603050405020304" pitchFamily="18" charset="0"/>
              </a:rPr>
              <a:t>. Кыргыз </a:t>
            </a:r>
            <a:r>
              <a:rPr lang="ky-KG" sz="3200" b="1" dirty="0" smtClean="0">
                <a:solidFill>
                  <a:srgbClr val="002060"/>
                </a:solidFill>
                <a:latin typeface="Times New Roman" panose="02020603050405020304" pitchFamily="18" charset="0"/>
                <a:cs typeface="Times New Roman" panose="02020603050405020304" pitchFamily="18" charset="0"/>
              </a:rPr>
              <a:t>ССРине айландырган зор иш-аракет жасаган</a:t>
            </a:r>
            <a:r>
              <a:rPr lang="ky-KG" sz="3200" b="1" dirty="0" smtClean="0">
                <a:solidFill>
                  <a:srgbClr val="002060"/>
                </a:solidFill>
              </a:rPr>
              <a:t>.</a:t>
            </a:r>
            <a:endParaRPr lang="ru-RU" sz="3200" b="1" dirty="0">
              <a:solidFill>
                <a:srgbClr val="002060"/>
              </a:solidFill>
            </a:endParaRPr>
          </a:p>
        </p:txBody>
      </p:sp>
    </p:spTree>
    <p:extLst>
      <p:ext uri="{BB962C8B-B14F-4D97-AF65-F5344CB8AC3E}">
        <p14:creationId xmlns:p14="http://schemas.microsoft.com/office/powerpoint/2010/main" val="1521174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4769" y="726832"/>
            <a:ext cx="6318738" cy="1008184"/>
          </a:xfrm>
        </p:spPr>
        <p:txBody>
          <a:bodyPr>
            <a:noAutofit/>
          </a:bodyPr>
          <a:lstStyle/>
          <a:p>
            <a:r>
              <a:rPr lang="ky-KG" sz="3200" b="1" dirty="0" smtClean="0">
                <a:solidFill>
                  <a:srgbClr val="C00000"/>
                </a:solidFill>
                <a:latin typeface="Times New Roman" panose="02020603050405020304" pitchFamily="18" charset="0"/>
                <a:cs typeface="Times New Roman" panose="02020603050405020304" pitchFamily="18" charset="0"/>
              </a:rPr>
              <a:t>Абдыкерим Сыдыков</a:t>
            </a:r>
            <a:br>
              <a:rPr lang="ky-KG" sz="3200" b="1" dirty="0" smtClean="0">
                <a:solidFill>
                  <a:srgbClr val="C00000"/>
                </a:solidFill>
                <a:latin typeface="Times New Roman" panose="02020603050405020304" pitchFamily="18" charset="0"/>
                <a:cs typeface="Times New Roman" panose="02020603050405020304" pitchFamily="18" charset="0"/>
              </a:rPr>
            </a:br>
            <a:r>
              <a:rPr lang="ky-KG" sz="3200" b="1" dirty="0" smtClean="0">
                <a:solidFill>
                  <a:srgbClr val="C00000"/>
                </a:solidFill>
                <a:latin typeface="Times New Roman" panose="02020603050405020304" pitchFamily="18" charset="0"/>
                <a:cs typeface="Times New Roman" panose="02020603050405020304" pitchFamily="18" charset="0"/>
              </a:rPr>
              <a:t>(1889-1938-жж)</a:t>
            </a:r>
            <a:endParaRPr lang="ru-RU" sz="3200" b="1" dirty="0">
              <a:solidFill>
                <a:srgbClr val="C00000"/>
              </a:solidFill>
              <a:latin typeface="Times New Roman" panose="02020603050405020304" pitchFamily="18" charset="0"/>
              <a:cs typeface="Times New Roman" panose="02020603050405020304" pitchFamily="18" charset="0"/>
            </a:endParaRPr>
          </a:p>
        </p:txBody>
      </p:sp>
      <p:pic>
        <p:nvPicPr>
          <p:cNvPr id="5" name="Объект 4" descr="&lt;strong&gt;Сыдыков&lt;/strong&gt;, &lt;strong&gt;Абдыкерим&lt;/strong&gt; Сыдыкович — Википедия"/>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63507" y="633047"/>
            <a:ext cx="3997570" cy="5633208"/>
          </a:xfrm>
        </p:spPr>
      </p:pic>
      <p:sp>
        <p:nvSpPr>
          <p:cNvPr id="4" name="Текст 3"/>
          <p:cNvSpPr>
            <a:spLocks noGrp="1"/>
          </p:cNvSpPr>
          <p:nvPr>
            <p:ph type="body" sz="half" idx="2"/>
          </p:nvPr>
        </p:nvSpPr>
        <p:spPr>
          <a:xfrm>
            <a:off x="942975" y="2086707"/>
            <a:ext cx="5926748" cy="4179547"/>
          </a:xfrm>
        </p:spPr>
        <p:txBody>
          <a:bodyPr>
            <a:normAutofit fontScale="92500"/>
          </a:bodyPr>
          <a:lstStyle/>
          <a:p>
            <a:pPr algn="l"/>
            <a:r>
              <a:rPr lang="ky-KG" sz="2800" b="1" dirty="0" smtClean="0">
                <a:latin typeface="Times New Roman" panose="02020603050405020304" pitchFamily="18" charset="0"/>
                <a:cs typeface="Times New Roman" panose="02020603050405020304" pitchFamily="18" charset="0"/>
              </a:rPr>
              <a:t>	Кыргыздын </a:t>
            </a:r>
            <a:r>
              <a:rPr lang="ky-KG" sz="2800" b="1" dirty="0" smtClean="0">
                <a:latin typeface="Times New Roman" panose="02020603050405020304" pitchFamily="18" charset="0"/>
                <a:cs typeface="Times New Roman" panose="02020603050405020304" pitchFamily="18" charset="0"/>
              </a:rPr>
              <a:t>чыгаан коомдук жана мамлекеттик ишмери, окумуштуу, тарыхчы.Чүй облусуна караштуу Аламүдүн районунда туулган.1913-1916-жж Нарын жана Каракол уездерине мектеп ачкан</a:t>
            </a:r>
            <a:r>
              <a:rPr lang="ky-KG" sz="2800" b="1" dirty="0" smtClean="0">
                <a:latin typeface="Times New Roman" panose="02020603050405020304" pitchFamily="18" charset="0"/>
                <a:cs typeface="Times New Roman" panose="02020603050405020304" pitchFamily="18" charset="0"/>
              </a:rPr>
              <a:t>. Пишпек </a:t>
            </a:r>
            <a:r>
              <a:rPr lang="ky-KG" sz="2800" b="1" dirty="0" smtClean="0">
                <a:latin typeface="Times New Roman" panose="02020603050405020304" pitchFamily="18" charset="0"/>
                <a:cs typeface="Times New Roman" panose="02020603050405020304" pitchFamily="18" charset="0"/>
              </a:rPr>
              <a:t>Уезддик башкармалыгында катчы болуп иштеген</a:t>
            </a:r>
            <a:r>
              <a:rPr lang="ky-KG" sz="2800" b="1" dirty="0" smtClean="0">
                <a:latin typeface="Times New Roman" panose="02020603050405020304" pitchFamily="18" charset="0"/>
                <a:cs typeface="Times New Roman" panose="02020603050405020304" pitchFamily="18" charset="0"/>
              </a:rPr>
              <a:t>. 1922-ж. </a:t>
            </a:r>
            <a:r>
              <a:rPr lang="ky-KG" sz="2800" b="1" dirty="0" smtClean="0">
                <a:latin typeface="Times New Roman" panose="02020603050405020304" pitchFamily="18" charset="0"/>
                <a:cs typeface="Times New Roman" panose="02020603050405020304" pitchFamily="18" charset="0"/>
              </a:rPr>
              <a:t>март айында Тоолуу кыргыз областын </a:t>
            </a:r>
            <a:r>
              <a:rPr lang="ky-KG" sz="2800" b="1" dirty="0" smtClean="0">
                <a:latin typeface="Times New Roman" panose="02020603050405020304" pitchFamily="18" charset="0"/>
                <a:cs typeface="Times New Roman" panose="02020603050405020304" pitchFamily="18" charset="0"/>
              </a:rPr>
              <a:t>түзүү </a:t>
            </a:r>
            <a:r>
              <a:rPr lang="ky-KG" sz="2800" b="1" dirty="0" smtClean="0">
                <a:latin typeface="Times New Roman" panose="02020603050405020304" pitchFamily="18" charset="0"/>
                <a:cs typeface="Times New Roman" panose="02020603050405020304" pitchFamily="18" charset="0"/>
              </a:rPr>
              <a:t>боюнча маселе көтөрүп чыккан.</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351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985" y="621324"/>
            <a:ext cx="6097250" cy="1477107"/>
          </a:xfrm>
        </p:spPr>
        <p:txBody>
          <a:bodyPr>
            <a:normAutofit fontScale="90000"/>
          </a:bodyPr>
          <a:lstStyle/>
          <a:p>
            <a:r>
              <a:rPr lang="ky-KG" sz="4000" b="1" dirty="0" smtClean="0">
                <a:solidFill>
                  <a:srgbClr val="C00000"/>
                </a:solidFill>
                <a:latin typeface="Times New Roman" panose="02020603050405020304" pitchFamily="18" charset="0"/>
                <a:cs typeface="Times New Roman" panose="02020603050405020304" pitchFamily="18" charset="0"/>
              </a:rPr>
              <a:t>Жусуп  Абдрахманов</a:t>
            </a:r>
            <a:br>
              <a:rPr lang="ky-KG" sz="4000" b="1" dirty="0" smtClean="0">
                <a:solidFill>
                  <a:srgbClr val="C00000"/>
                </a:solidFill>
                <a:latin typeface="Times New Roman" panose="02020603050405020304" pitchFamily="18" charset="0"/>
                <a:cs typeface="Times New Roman" panose="02020603050405020304" pitchFamily="18" charset="0"/>
              </a:rPr>
            </a:br>
            <a:r>
              <a:rPr lang="ky-KG" sz="4000" b="1" dirty="0" smtClean="0">
                <a:solidFill>
                  <a:srgbClr val="C00000"/>
                </a:solidFill>
                <a:latin typeface="Times New Roman" panose="02020603050405020304" pitchFamily="18" charset="0"/>
                <a:cs typeface="Times New Roman" panose="02020603050405020304" pitchFamily="18" charset="0"/>
              </a:rPr>
              <a:t>(1901-1938-жж</a:t>
            </a:r>
            <a:r>
              <a:rPr lang="ky-KG" sz="4000" b="1" dirty="0" smtClean="0">
                <a:solidFill>
                  <a:srgbClr val="C00000"/>
                </a:solidFill>
              </a:rPr>
              <a:t>)</a:t>
            </a:r>
            <a:r>
              <a:rPr lang="ky-KG" dirty="0" smtClean="0"/>
              <a:t/>
            </a:r>
            <a:br>
              <a:rPr lang="ky-KG" dirty="0" smtClean="0"/>
            </a:br>
            <a:endParaRPr lang="ru-RU" dirty="0"/>
          </a:p>
        </p:txBody>
      </p:sp>
      <p:pic>
        <p:nvPicPr>
          <p:cNvPr id="5" name="Объект 4" descr="&lt;strong&gt;Жусуп Абдрахманов&lt;/strong&gt; - Wikiped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8235" y="621324"/>
            <a:ext cx="4016959" cy="5650522"/>
          </a:xfrm>
        </p:spPr>
      </p:pic>
      <p:sp>
        <p:nvSpPr>
          <p:cNvPr id="4" name="Текст 3"/>
          <p:cNvSpPr>
            <a:spLocks noGrp="1"/>
          </p:cNvSpPr>
          <p:nvPr>
            <p:ph type="body" sz="half" idx="2"/>
          </p:nvPr>
        </p:nvSpPr>
        <p:spPr>
          <a:xfrm>
            <a:off x="933449" y="1652954"/>
            <a:ext cx="5631473" cy="4618892"/>
          </a:xfrm>
        </p:spPr>
        <p:txBody>
          <a:bodyPr>
            <a:normAutofit fontScale="92500" lnSpcReduction="10000"/>
          </a:bodyPr>
          <a:lstStyle/>
          <a:p>
            <a:pPr algn="l"/>
            <a:r>
              <a:rPr lang="ky-KG" sz="3200" b="1" dirty="0" smtClean="0">
                <a:solidFill>
                  <a:srgbClr val="00B0F0"/>
                </a:solidFill>
              </a:rPr>
              <a:t>Ысык-Көл районунун Жаркымбай айылында туулган</a:t>
            </a:r>
            <a:r>
              <a:rPr lang="ky-KG" sz="3200" b="1" dirty="0" smtClean="0">
                <a:solidFill>
                  <a:srgbClr val="00B0F0"/>
                </a:solidFill>
              </a:rPr>
              <a:t>. Советтик </a:t>
            </a:r>
            <a:r>
              <a:rPr lang="ky-KG" sz="3200" b="1" dirty="0" smtClean="0">
                <a:solidFill>
                  <a:srgbClr val="00B0F0"/>
                </a:solidFill>
              </a:rPr>
              <a:t>жана мамлекеттик ишмер Кыргыз АССРинин Эл Комиссарлар Советинин биринчи Председатели</a:t>
            </a:r>
            <a:r>
              <a:rPr lang="ky-KG" sz="3200" b="1" dirty="0" smtClean="0">
                <a:solidFill>
                  <a:srgbClr val="00B0F0"/>
                </a:solidFill>
              </a:rPr>
              <a:t>. Эл </a:t>
            </a:r>
            <a:r>
              <a:rPr lang="ky-KG" sz="3200" b="1" dirty="0" smtClean="0">
                <a:solidFill>
                  <a:srgbClr val="00B0F0"/>
                </a:solidFill>
              </a:rPr>
              <a:t>тарыхын обьективтүү изилдөөчү</a:t>
            </a:r>
            <a:r>
              <a:rPr lang="ky-KG" sz="3200" b="1" dirty="0" smtClean="0">
                <a:solidFill>
                  <a:srgbClr val="00B0F0"/>
                </a:solidFill>
              </a:rPr>
              <a:t>. Кыргыз </a:t>
            </a:r>
            <a:r>
              <a:rPr lang="ky-KG" sz="3200" b="1" dirty="0" smtClean="0">
                <a:solidFill>
                  <a:srgbClr val="00B0F0"/>
                </a:solidFill>
              </a:rPr>
              <a:t>мамлекетин түптөгөндөрдүн башында турган.</a:t>
            </a:r>
            <a:endParaRPr lang="ru-RU" sz="3200" b="1" dirty="0">
              <a:solidFill>
                <a:srgbClr val="00B0F0"/>
              </a:solidFill>
            </a:endParaRPr>
          </a:p>
        </p:txBody>
      </p:sp>
    </p:spTree>
    <p:extLst>
      <p:ext uri="{BB962C8B-B14F-4D97-AF65-F5344CB8AC3E}">
        <p14:creationId xmlns:p14="http://schemas.microsoft.com/office/powerpoint/2010/main" val="2927334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1663" y="633047"/>
            <a:ext cx="6191738" cy="1113691"/>
          </a:xfrm>
        </p:spPr>
        <p:txBody>
          <a:bodyPr>
            <a:noAutofit/>
          </a:bodyPr>
          <a:lstStyle/>
          <a:p>
            <a:r>
              <a:rPr lang="ky-KG" sz="3600" b="1" dirty="0" smtClean="0">
                <a:solidFill>
                  <a:srgbClr val="C00000"/>
                </a:solidFill>
                <a:latin typeface="Times New Roman" panose="02020603050405020304" pitchFamily="18" charset="0"/>
                <a:cs typeface="Times New Roman" panose="02020603050405020304" pitchFamily="18" charset="0"/>
              </a:rPr>
              <a:t>Айтматов Төрөкул</a:t>
            </a:r>
            <a:br>
              <a:rPr lang="ky-KG" sz="3600" b="1" dirty="0" smtClean="0">
                <a:solidFill>
                  <a:srgbClr val="C00000"/>
                </a:solidFill>
                <a:latin typeface="Times New Roman" panose="02020603050405020304" pitchFamily="18" charset="0"/>
                <a:cs typeface="Times New Roman" panose="02020603050405020304" pitchFamily="18" charset="0"/>
              </a:rPr>
            </a:br>
            <a:r>
              <a:rPr lang="ky-KG" sz="3600" b="1" dirty="0" smtClean="0">
                <a:solidFill>
                  <a:srgbClr val="C00000"/>
                </a:solidFill>
                <a:latin typeface="Times New Roman" panose="02020603050405020304" pitchFamily="18" charset="0"/>
                <a:cs typeface="Times New Roman" panose="02020603050405020304" pitchFamily="18" charset="0"/>
              </a:rPr>
              <a:t>(</a:t>
            </a:r>
            <a:r>
              <a:rPr lang="ky-KG" sz="3600" b="1" dirty="0" smtClean="0">
                <a:solidFill>
                  <a:srgbClr val="C00000"/>
                </a:solidFill>
                <a:latin typeface="Times New Roman" panose="02020603050405020304" pitchFamily="18" charset="0"/>
                <a:cs typeface="Times New Roman" panose="02020603050405020304" pitchFamily="18" charset="0"/>
              </a:rPr>
              <a:t>1903-1938-ж.ж.)</a:t>
            </a:r>
            <a:endParaRPr lang="ru-RU" sz="3600" b="1" dirty="0">
              <a:solidFill>
                <a:srgbClr val="C0000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83400" y="1785171"/>
            <a:ext cx="2670908" cy="3104387"/>
          </a:xfrm>
        </p:spPr>
      </p:pic>
      <p:sp>
        <p:nvSpPr>
          <p:cNvPr id="4" name="Текст 3"/>
          <p:cNvSpPr>
            <a:spLocks noGrp="1"/>
          </p:cNvSpPr>
          <p:nvPr>
            <p:ph type="body" sz="half" idx="2"/>
          </p:nvPr>
        </p:nvSpPr>
        <p:spPr>
          <a:xfrm>
            <a:off x="923924" y="1746738"/>
            <a:ext cx="5852013" cy="4548554"/>
          </a:xfrm>
        </p:spPr>
        <p:txBody>
          <a:bodyPr>
            <a:normAutofit fontScale="92500" lnSpcReduction="10000"/>
          </a:bodyPr>
          <a:lstStyle/>
          <a:p>
            <a:pPr algn="l"/>
            <a:r>
              <a:rPr lang="ky-KG" sz="2800" b="1" dirty="0" smtClean="0">
                <a:solidFill>
                  <a:srgbClr val="7030A0"/>
                </a:solidFill>
                <a:latin typeface="Times New Roman" panose="02020603050405020304" pitchFamily="18" charset="0"/>
                <a:cs typeface="Times New Roman" panose="02020603050405020304" pitchFamily="18" charset="0"/>
              </a:rPr>
              <a:t>Саясий жана мамлекеттик ишмер.1917-ж. орус-тузем мектебин бүтүргөн</a:t>
            </a:r>
            <a:r>
              <a:rPr lang="ky-KG" sz="2800" b="1" dirty="0" smtClean="0">
                <a:solidFill>
                  <a:srgbClr val="7030A0"/>
                </a:solidFill>
                <a:latin typeface="Times New Roman" panose="02020603050405020304" pitchFamily="18" charset="0"/>
                <a:cs typeface="Times New Roman" panose="02020603050405020304" pitchFamily="18" charset="0"/>
              </a:rPr>
              <a:t>. Анын </a:t>
            </a:r>
            <a:r>
              <a:rPr lang="ky-KG" sz="2800" b="1" dirty="0" smtClean="0">
                <a:solidFill>
                  <a:srgbClr val="7030A0"/>
                </a:solidFill>
                <a:latin typeface="Times New Roman" panose="02020603050405020304" pitchFamily="18" charset="0"/>
                <a:cs typeface="Times New Roman" panose="02020603050405020304" pitchFamily="18" charset="0"/>
              </a:rPr>
              <a:t>демилгеси менен 1926-ж «Коммунист» партиялык-саясий журналы  кыргыз тилинде чыккан</a:t>
            </a:r>
            <a:r>
              <a:rPr lang="ky-KG" sz="2800" b="1" dirty="0" smtClean="0">
                <a:solidFill>
                  <a:srgbClr val="7030A0"/>
                </a:solidFill>
                <a:latin typeface="Times New Roman" panose="02020603050405020304" pitchFamily="18" charset="0"/>
                <a:cs typeface="Times New Roman" panose="02020603050405020304" pitchFamily="18" charset="0"/>
              </a:rPr>
              <a:t>. 1927-28-жж </a:t>
            </a:r>
            <a:r>
              <a:rPr lang="ky-KG" sz="2800" b="1" dirty="0" smtClean="0">
                <a:solidFill>
                  <a:srgbClr val="7030A0"/>
                </a:solidFill>
                <a:latin typeface="Times New Roman" panose="02020603050405020304" pitchFamily="18" charset="0"/>
                <a:cs typeface="Times New Roman" panose="02020603050405020304" pitchFamily="18" charset="0"/>
              </a:rPr>
              <a:t>республиканын түштүгүндө жер-суу реформасын жүргүзүү үчүн түзүлгөн комиссияны </a:t>
            </a:r>
            <a:r>
              <a:rPr lang="ky-KG" sz="2800" b="1" dirty="0" smtClean="0">
                <a:solidFill>
                  <a:srgbClr val="7030A0"/>
                </a:solidFill>
                <a:latin typeface="Times New Roman" panose="02020603050405020304" pitchFamily="18" charset="0"/>
                <a:cs typeface="Times New Roman" panose="02020603050405020304" pitchFamily="18" charset="0"/>
              </a:rPr>
              <a:t>жетектеген Кыргыз </a:t>
            </a:r>
            <a:r>
              <a:rPr lang="ky-KG" sz="2800" b="1" dirty="0" smtClean="0">
                <a:solidFill>
                  <a:srgbClr val="7030A0"/>
                </a:solidFill>
                <a:latin typeface="Times New Roman" panose="02020603050405020304" pitchFamily="18" charset="0"/>
                <a:cs typeface="Times New Roman" panose="02020603050405020304" pitchFamily="18" charset="0"/>
              </a:rPr>
              <a:t>АССРинин өнөр жай-соода эл комиссары жана Эл чарбасынын борбордук советинин председатели болуп иштеген</a:t>
            </a:r>
            <a:r>
              <a:rPr lang="ky-KG"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4430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153</TotalTime>
  <Words>195</Words>
  <Application>Microsoft Office PowerPoint</Application>
  <PresentationFormat>Широкоэкранный</PresentationFormat>
  <Paragraphs>18</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Garamond</vt:lpstr>
      <vt:lpstr>Times New Roman</vt:lpstr>
      <vt:lpstr>Натуральные материалы</vt:lpstr>
      <vt:lpstr>6-8-НОЯБРЬ  ТАРЫХ  ЖАНА          АТА-БАБАЛАРДЫ   ЭСКЕРҮҮ</vt:lpstr>
      <vt:lpstr>АТА-БЕЙИТ  мемориалдык комплексти</vt:lpstr>
      <vt:lpstr>АЗЫРКЫ  ЖЫРГАЛ  ТУРМУШ  ҮЧҮН КҮРӨШҮП   КЕЛГЕН  СТАЛИНДИК РЕПРЕССИЯНЫН  КУРМАНДЫКТАРЫ БОЛГОН  ЭЛ  УУЛДАРЫ</vt:lpstr>
      <vt:lpstr>Иманалы Айдарбеков (1894-1938-жж)</vt:lpstr>
      <vt:lpstr>Касым  Тыныстанов (1901-1938-жж)</vt:lpstr>
      <vt:lpstr>Баялы  Исакеев (1897-1938-жж)</vt:lpstr>
      <vt:lpstr>Абдыкерим Сыдыков (1889-1938-жж)</vt:lpstr>
      <vt:lpstr>Жусуп  Абдрахманов (1901-1938-жж) </vt:lpstr>
      <vt:lpstr>Айтматов Төрөкул (1903-1938-ж.ж.)</vt:lpstr>
      <vt:lpstr> Мамлекетибизди түптөгөн ата-бабаларыбыз кырчындай жаш курагында атылып кетти.Бул сырды ачууда элибизге жакындан жардам көрсөткөн инсандарыбыз Бүбүйра Кыдыралиева энебиз жана башка.</vt:lpstr>
      <vt:lpstr>Коопсуздук  Комитетинин  капитаны Болот  Абдрахманов  агабыз  эрдик көрсөтүштү.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6-8-НОЯБРЬ ТАРЫХ ЖАНА АТА-БАБАЛАРДЫ ЭСКЕРҮҮ</dc:title>
  <dc:creator>User</dc:creator>
  <cp:lastModifiedBy>User</cp:lastModifiedBy>
  <cp:revision>17</cp:revision>
  <dcterms:created xsi:type="dcterms:W3CDTF">2021-11-13T17:43:26Z</dcterms:created>
  <dcterms:modified xsi:type="dcterms:W3CDTF">2024-03-10T03:29:22Z</dcterms:modified>
</cp:coreProperties>
</file>