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5"/>
  </p:notesMasterIdLst>
  <p:sldIdLst>
    <p:sldId id="257" r:id="rId2"/>
    <p:sldId id="281" r:id="rId3"/>
    <p:sldId id="294" r:id="rId4"/>
    <p:sldId id="280" r:id="rId5"/>
    <p:sldId id="259" r:id="rId6"/>
    <p:sldId id="260" r:id="rId7"/>
    <p:sldId id="261" r:id="rId8"/>
    <p:sldId id="269" r:id="rId9"/>
    <p:sldId id="262" r:id="rId10"/>
    <p:sldId id="264" r:id="rId11"/>
    <p:sldId id="266" r:id="rId12"/>
    <p:sldId id="263" r:id="rId13"/>
    <p:sldId id="270" r:id="rId14"/>
    <p:sldId id="271" r:id="rId15"/>
    <p:sldId id="273" r:id="rId16"/>
    <p:sldId id="274" r:id="rId17"/>
    <p:sldId id="275" r:id="rId18"/>
    <p:sldId id="272" r:id="rId19"/>
    <p:sldId id="276" r:id="rId20"/>
    <p:sldId id="277" r:id="rId21"/>
    <p:sldId id="265" r:id="rId22"/>
    <p:sldId id="282" r:id="rId23"/>
    <p:sldId id="278" r:id="rId24"/>
    <p:sldId id="279" r:id="rId25"/>
    <p:sldId id="283" r:id="rId26"/>
    <p:sldId id="284" r:id="rId27"/>
    <p:sldId id="287" r:id="rId28"/>
    <p:sldId id="290" r:id="rId29"/>
    <p:sldId id="289" r:id="rId30"/>
    <p:sldId id="286" r:id="rId31"/>
    <p:sldId id="288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6BE8B-5106-4A1A-898B-BBF5DEB12DC5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543F-A499-4D0E-B88D-21F5232378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F543F-A499-4D0E-B88D-21F5232378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бъявлен международный конкурс детских рисунков по произведениям 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800860"/>
            <a:ext cx="5000660" cy="40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4857760"/>
            <a:ext cx="77343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Тема:</a:t>
            </a:r>
          </a:p>
          <a:p>
            <a:pPr algn="ctr"/>
            <a:r>
              <a:rPr lang="ky-KG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Аалам алпы-Айтматов</a:t>
            </a:r>
            <a:endParaRPr lang="ru-RU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y-KG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Роза Айтматова: «Чингизом всегда был кто-то недоволен»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за Айтматова: «Чингизом всегда был кто-то недоволен»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71842" y="3136613"/>
            <a:ext cx="31309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y-KG" sz="3200" b="1" cap="none" spc="0" dirty="0" smtClean="0">
                <a:ln/>
                <a:solidFill>
                  <a:schemeClr val="accent3"/>
                </a:solidFill>
                <a:effectLst/>
              </a:rPr>
              <a:t>ЧЫГАРМАЛАРЫ: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7" y="312738"/>
            <a:ext cx="2362200" cy="2024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7" name="Picture 7" descr="Кыргыз киносуна саякат: “Эрте келген турналар” » MEDIAMANAS.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72" y="4100595"/>
            <a:ext cx="1731508" cy="2370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Ак кеме&quot; повести тууралуу 10 факты. Айтматовду атылган бугунун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1" y="2540002"/>
            <a:ext cx="2362200" cy="1877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Один эпизод из фильма о жизни кыргызского дезертира — фото 1990 го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" y="4763509"/>
            <a:ext cx="2488917" cy="1946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8" y="4069730"/>
            <a:ext cx="2052296" cy="2432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74" name="Picture 14" descr="Дүйшөн менен Алтынайдын ажайып ыры. &quot;Биринчи мугалим&quot; тууралуу 11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17" y="4783425"/>
            <a:ext cx="2025205" cy="1906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Прощай,Гульсары!» - Yvision.k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59" y="2554256"/>
            <a:ext cx="2214563" cy="1867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0" y="373404"/>
            <a:ext cx="2216933" cy="1963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44" y="312739"/>
            <a:ext cx="2621582" cy="243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0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y-KG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">
            <a:extLst>
              <a:ext uri="{FF2B5EF4-FFF2-40B4-BE49-F238E27FC236}">
                <a16:creationId xmlns:a16="http://schemas.microsoft.com/office/drawing/2014/main" id="{B840297A-F28C-4A08-B81D-CCDBCC040A18}"/>
              </a:ext>
            </a:extLst>
          </p:cNvPr>
          <p:cNvGrpSpPr/>
          <p:nvPr/>
        </p:nvGrpSpPr>
        <p:grpSpPr>
          <a:xfrm>
            <a:off x="3316672" y="1760256"/>
            <a:ext cx="2510657" cy="3337489"/>
            <a:chOff x="4498648" y="1820416"/>
            <a:chExt cx="3347543" cy="33374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Полилиния: фигура 9">
              <a:extLst>
                <a:ext uri="{FF2B5EF4-FFF2-40B4-BE49-F238E27FC236}">
                  <a16:creationId xmlns:a16="http://schemas.microsoft.com/office/drawing/2014/main" id="{D09F86B6-F54A-47EC-8065-75254162A33E}"/>
                </a:ext>
              </a:extLst>
            </p:cNvPr>
            <p:cNvSpPr/>
            <p:nvPr/>
          </p:nvSpPr>
          <p:spPr>
            <a:xfrm>
              <a:off x="4498648" y="1820416"/>
              <a:ext cx="1597352" cy="1608584"/>
            </a:xfrm>
            <a:custGeom>
              <a:avLst/>
              <a:gdLst>
                <a:gd name="connsiteX0" fmla="*/ 1597352 w 1597352"/>
                <a:gd name="connsiteY0" fmla="*/ 0 h 1608584"/>
                <a:gd name="connsiteX1" fmla="*/ 1597352 w 1597352"/>
                <a:gd name="connsiteY1" fmla="*/ 388262 h 1608584"/>
                <a:gd name="connsiteX2" fmla="*/ 1538247 w 1597352"/>
                <a:gd name="connsiteY2" fmla="*/ 391247 h 1608584"/>
                <a:gd name="connsiteX3" fmla="*/ 391246 w 1597352"/>
                <a:gd name="connsiteY3" fmla="*/ 1545552 h 1608584"/>
                <a:gd name="connsiteX4" fmla="*/ 388262 w 1597352"/>
                <a:gd name="connsiteY4" fmla="*/ 1608584 h 1608584"/>
                <a:gd name="connsiteX5" fmla="*/ 0 w 1597352"/>
                <a:gd name="connsiteY5" fmla="*/ 1608584 h 1608584"/>
                <a:gd name="connsiteX6" fmla="*/ 4748 w 1597352"/>
                <a:gd name="connsiteY6" fmla="*/ 1508304 h 1608584"/>
                <a:gd name="connsiteX7" fmla="*/ 1498549 w 1597352"/>
                <a:gd name="connsiteY7" fmla="*/ 4989 h 16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52" h="1608584">
                  <a:moveTo>
                    <a:pt x="1597352" y="0"/>
                  </a:moveTo>
                  <a:lnTo>
                    <a:pt x="1597352" y="388262"/>
                  </a:lnTo>
                  <a:lnTo>
                    <a:pt x="1538247" y="391247"/>
                  </a:lnTo>
                  <a:cubicBezTo>
                    <a:pt x="931189" y="452897"/>
                    <a:pt x="449132" y="937388"/>
                    <a:pt x="391246" y="1545552"/>
                  </a:cubicBezTo>
                  <a:lnTo>
                    <a:pt x="388262" y="1608584"/>
                  </a:lnTo>
                  <a:lnTo>
                    <a:pt x="0" y="1608584"/>
                  </a:lnTo>
                  <a:lnTo>
                    <a:pt x="4748" y="1508304"/>
                  </a:lnTo>
                  <a:cubicBezTo>
                    <a:pt x="80136" y="716259"/>
                    <a:pt x="707944" y="85280"/>
                    <a:pt x="1498549" y="4989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5" name="Полилиния: фигура 10">
              <a:extLst>
                <a:ext uri="{FF2B5EF4-FFF2-40B4-BE49-F238E27FC236}">
                  <a16:creationId xmlns:a16="http://schemas.microsoft.com/office/drawing/2014/main" id="{98B3399E-8C15-449A-9639-BBEF5379E591}"/>
                </a:ext>
              </a:extLst>
            </p:cNvPr>
            <p:cNvSpPr/>
            <p:nvPr/>
          </p:nvSpPr>
          <p:spPr>
            <a:xfrm rot="5400000">
              <a:off x="6243223" y="1814800"/>
              <a:ext cx="1597352" cy="1608584"/>
            </a:xfrm>
            <a:custGeom>
              <a:avLst/>
              <a:gdLst>
                <a:gd name="connsiteX0" fmla="*/ 1597352 w 1597352"/>
                <a:gd name="connsiteY0" fmla="*/ 0 h 1608584"/>
                <a:gd name="connsiteX1" fmla="*/ 1597352 w 1597352"/>
                <a:gd name="connsiteY1" fmla="*/ 388262 h 1608584"/>
                <a:gd name="connsiteX2" fmla="*/ 1538247 w 1597352"/>
                <a:gd name="connsiteY2" fmla="*/ 391247 h 1608584"/>
                <a:gd name="connsiteX3" fmla="*/ 391246 w 1597352"/>
                <a:gd name="connsiteY3" fmla="*/ 1545552 h 1608584"/>
                <a:gd name="connsiteX4" fmla="*/ 388262 w 1597352"/>
                <a:gd name="connsiteY4" fmla="*/ 1608584 h 1608584"/>
                <a:gd name="connsiteX5" fmla="*/ 0 w 1597352"/>
                <a:gd name="connsiteY5" fmla="*/ 1608584 h 1608584"/>
                <a:gd name="connsiteX6" fmla="*/ 4748 w 1597352"/>
                <a:gd name="connsiteY6" fmla="*/ 1508304 h 1608584"/>
                <a:gd name="connsiteX7" fmla="*/ 1498549 w 1597352"/>
                <a:gd name="connsiteY7" fmla="*/ 4989 h 16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52" h="1608584">
                  <a:moveTo>
                    <a:pt x="1597352" y="0"/>
                  </a:moveTo>
                  <a:lnTo>
                    <a:pt x="1597352" y="388262"/>
                  </a:lnTo>
                  <a:lnTo>
                    <a:pt x="1538247" y="391247"/>
                  </a:lnTo>
                  <a:cubicBezTo>
                    <a:pt x="931189" y="452897"/>
                    <a:pt x="449132" y="937388"/>
                    <a:pt x="391246" y="1545552"/>
                  </a:cubicBezTo>
                  <a:lnTo>
                    <a:pt x="388262" y="1608584"/>
                  </a:lnTo>
                  <a:lnTo>
                    <a:pt x="0" y="1608584"/>
                  </a:lnTo>
                  <a:lnTo>
                    <a:pt x="4748" y="1508304"/>
                  </a:lnTo>
                  <a:cubicBezTo>
                    <a:pt x="80136" y="716259"/>
                    <a:pt x="707944" y="85280"/>
                    <a:pt x="1498549" y="4989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6" name="Полилиния: фигура 11">
              <a:extLst>
                <a:ext uri="{FF2B5EF4-FFF2-40B4-BE49-F238E27FC236}">
                  <a16:creationId xmlns:a16="http://schemas.microsoft.com/office/drawing/2014/main" id="{1B7DF208-86E8-4215-B5A4-6E83A095B922}"/>
                </a:ext>
              </a:extLst>
            </p:cNvPr>
            <p:cNvSpPr/>
            <p:nvPr/>
          </p:nvSpPr>
          <p:spPr>
            <a:xfrm flipV="1">
              <a:off x="4498648" y="3549321"/>
              <a:ext cx="1597352" cy="1608584"/>
            </a:xfrm>
            <a:custGeom>
              <a:avLst/>
              <a:gdLst>
                <a:gd name="connsiteX0" fmla="*/ 1597352 w 1597352"/>
                <a:gd name="connsiteY0" fmla="*/ 0 h 1608584"/>
                <a:gd name="connsiteX1" fmla="*/ 1597352 w 1597352"/>
                <a:gd name="connsiteY1" fmla="*/ 388262 h 1608584"/>
                <a:gd name="connsiteX2" fmla="*/ 1538247 w 1597352"/>
                <a:gd name="connsiteY2" fmla="*/ 391247 h 1608584"/>
                <a:gd name="connsiteX3" fmla="*/ 391246 w 1597352"/>
                <a:gd name="connsiteY3" fmla="*/ 1545552 h 1608584"/>
                <a:gd name="connsiteX4" fmla="*/ 388262 w 1597352"/>
                <a:gd name="connsiteY4" fmla="*/ 1608584 h 1608584"/>
                <a:gd name="connsiteX5" fmla="*/ 0 w 1597352"/>
                <a:gd name="connsiteY5" fmla="*/ 1608584 h 1608584"/>
                <a:gd name="connsiteX6" fmla="*/ 4748 w 1597352"/>
                <a:gd name="connsiteY6" fmla="*/ 1508304 h 1608584"/>
                <a:gd name="connsiteX7" fmla="*/ 1498549 w 1597352"/>
                <a:gd name="connsiteY7" fmla="*/ 4989 h 16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52" h="1608584">
                  <a:moveTo>
                    <a:pt x="1597352" y="0"/>
                  </a:moveTo>
                  <a:lnTo>
                    <a:pt x="1597352" y="388262"/>
                  </a:lnTo>
                  <a:lnTo>
                    <a:pt x="1538247" y="391247"/>
                  </a:lnTo>
                  <a:cubicBezTo>
                    <a:pt x="931189" y="452897"/>
                    <a:pt x="449132" y="937388"/>
                    <a:pt x="391246" y="1545552"/>
                  </a:cubicBezTo>
                  <a:lnTo>
                    <a:pt x="388262" y="1608584"/>
                  </a:lnTo>
                  <a:lnTo>
                    <a:pt x="0" y="1608584"/>
                  </a:lnTo>
                  <a:lnTo>
                    <a:pt x="4748" y="1508304"/>
                  </a:lnTo>
                  <a:cubicBezTo>
                    <a:pt x="80136" y="716259"/>
                    <a:pt x="707944" y="85280"/>
                    <a:pt x="1498549" y="4989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Полилиния: фигура 12">
              <a:extLst>
                <a:ext uri="{FF2B5EF4-FFF2-40B4-BE49-F238E27FC236}">
                  <a16:creationId xmlns:a16="http://schemas.microsoft.com/office/drawing/2014/main" id="{8263896D-9B07-40F8-9B43-E5BC0F066007}"/>
                </a:ext>
              </a:extLst>
            </p:cNvPr>
            <p:cNvSpPr/>
            <p:nvPr/>
          </p:nvSpPr>
          <p:spPr>
            <a:xfrm rot="16200000" flipV="1">
              <a:off x="6243223" y="3543705"/>
              <a:ext cx="1597352" cy="1608584"/>
            </a:xfrm>
            <a:custGeom>
              <a:avLst/>
              <a:gdLst>
                <a:gd name="connsiteX0" fmla="*/ 1597352 w 1597352"/>
                <a:gd name="connsiteY0" fmla="*/ 0 h 1608584"/>
                <a:gd name="connsiteX1" fmla="*/ 1597352 w 1597352"/>
                <a:gd name="connsiteY1" fmla="*/ 388262 h 1608584"/>
                <a:gd name="connsiteX2" fmla="*/ 1538247 w 1597352"/>
                <a:gd name="connsiteY2" fmla="*/ 391247 h 1608584"/>
                <a:gd name="connsiteX3" fmla="*/ 391246 w 1597352"/>
                <a:gd name="connsiteY3" fmla="*/ 1545552 h 1608584"/>
                <a:gd name="connsiteX4" fmla="*/ 388262 w 1597352"/>
                <a:gd name="connsiteY4" fmla="*/ 1608584 h 1608584"/>
                <a:gd name="connsiteX5" fmla="*/ 0 w 1597352"/>
                <a:gd name="connsiteY5" fmla="*/ 1608584 h 1608584"/>
                <a:gd name="connsiteX6" fmla="*/ 4748 w 1597352"/>
                <a:gd name="connsiteY6" fmla="*/ 1508304 h 1608584"/>
                <a:gd name="connsiteX7" fmla="*/ 1498549 w 1597352"/>
                <a:gd name="connsiteY7" fmla="*/ 4989 h 160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7352" h="1608584">
                  <a:moveTo>
                    <a:pt x="1597352" y="0"/>
                  </a:moveTo>
                  <a:lnTo>
                    <a:pt x="1597352" y="388262"/>
                  </a:lnTo>
                  <a:lnTo>
                    <a:pt x="1538247" y="391247"/>
                  </a:lnTo>
                  <a:cubicBezTo>
                    <a:pt x="931189" y="452897"/>
                    <a:pt x="449132" y="937388"/>
                    <a:pt x="391246" y="1545552"/>
                  </a:cubicBezTo>
                  <a:lnTo>
                    <a:pt x="388262" y="1608584"/>
                  </a:lnTo>
                  <a:lnTo>
                    <a:pt x="0" y="1608584"/>
                  </a:lnTo>
                  <a:lnTo>
                    <a:pt x="4748" y="1508304"/>
                  </a:lnTo>
                  <a:cubicBezTo>
                    <a:pt x="80136" y="716259"/>
                    <a:pt x="707944" y="85280"/>
                    <a:pt x="1498549" y="4989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grpSp>
        <p:nvGrpSpPr>
          <p:cNvPr id="3" name="Группа 8">
            <a:extLst>
              <a:ext uri="{FF2B5EF4-FFF2-40B4-BE49-F238E27FC236}">
                <a16:creationId xmlns:a16="http://schemas.microsoft.com/office/drawing/2014/main" id="{EA18B337-A435-4509-80C3-48BCB75F46B6}"/>
              </a:ext>
            </a:extLst>
          </p:cNvPr>
          <p:cNvGrpSpPr/>
          <p:nvPr/>
        </p:nvGrpSpPr>
        <p:grpSpPr>
          <a:xfrm flipH="1">
            <a:off x="5417413" y="832323"/>
            <a:ext cx="3302474" cy="1608584"/>
            <a:chOff x="409074" y="721895"/>
            <a:chExt cx="4403298" cy="1608584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0738EDC5-0248-4B1A-AF09-A74B232AC42C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60" y="1916666"/>
              <a:ext cx="2785152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12" name="Круг: прозрачная заливка 50">
              <a:extLst>
                <a:ext uri="{FF2B5EF4-FFF2-40B4-BE49-F238E27FC236}">
                  <a16:creationId xmlns:a16="http://schemas.microsoft.com/office/drawing/2014/main" id="{B0185B64-A9FC-4162-8D66-65494B4E1193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28A68-B3B8-474F-A7CF-B3D555AE654A}"/>
                </a:ext>
              </a:extLst>
            </p:cNvPr>
            <p:cNvSpPr txBox="1"/>
            <p:nvPr/>
          </p:nvSpPr>
          <p:spPr>
            <a:xfrm>
              <a:off x="2849868" y="1394840"/>
              <a:ext cx="1962504" cy="461665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</a:rPr>
                <a:t>«Ак жаан»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9" name="Группа 13">
            <a:extLst>
              <a:ext uri="{FF2B5EF4-FFF2-40B4-BE49-F238E27FC236}">
                <a16:creationId xmlns:a16="http://schemas.microsoft.com/office/drawing/2014/main" id="{3458C892-0925-46D9-BF39-071345BF97D3}"/>
              </a:ext>
            </a:extLst>
          </p:cNvPr>
          <p:cNvGrpSpPr/>
          <p:nvPr/>
        </p:nvGrpSpPr>
        <p:grpSpPr>
          <a:xfrm flipH="1">
            <a:off x="5827329" y="2557433"/>
            <a:ext cx="2892558" cy="1608584"/>
            <a:chOff x="409074" y="721895"/>
            <a:chExt cx="3856744" cy="1608584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61D6C9C-3D70-48EB-A734-8FE132EAEFF9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60" y="1916666"/>
              <a:ext cx="2207898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17" name="Круг: прозрачная заливка 46">
              <a:extLst>
                <a:ext uri="{FF2B5EF4-FFF2-40B4-BE49-F238E27FC236}">
                  <a16:creationId xmlns:a16="http://schemas.microsoft.com/office/drawing/2014/main" id="{48B1B172-9EB6-46E6-B8DB-1258286F43B3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8992A3-0BA7-4FB3-A047-C61DA2D22BC4}"/>
                </a:ext>
              </a:extLst>
            </p:cNvPr>
            <p:cNvSpPr txBox="1"/>
            <p:nvPr/>
          </p:nvSpPr>
          <p:spPr>
            <a:xfrm>
              <a:off x="1715121" y="1231711"/>
              <a:ext cx="2550697" cy="830997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«Түнкү сугат»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18">
            <a:extLst>
              <a:ext uri="{FF2B5EF4-FFF2-40B4-BE49-F238E27FC236}">
                <a16:creationId xmlns:a16="http://schemas.microsoft.com/office/drawing/2014/main" id="{B3103133-81BC-44D9-A563-FAFA1F1DAF37}"/>
              </a:ext>
            </a:extLst>
          </p:cNvPr>
          <p:cNvGrpSpPr/>
          <p:nvPr/>
        </p:nvGrpSpPr>
        <p:grpSpPr>
          <a:xfrm flipH="1">
            <a:off x="5337339" y="4272482"/>
            <a:ext cx="3329546" cy="1608584"/>
            <a:chOff x="409074" y="721895"/>
            <a:chExt cx="4439394" cy="160858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C4B7014-87EB-4EA9-BBA3-3A109CB3D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82" b="7361"/>
            <a:stretch/>
          </p:blipFill>
          <p:spPr>
            <a:xfrm>
              <a:off x="430668" y="726485"/>
              <a:ext cx="1574958" cy="1602170"/>
            </a:xfrm>
            <a:prstGeom prst="ellipse">
              <a:avLst/>
            </a:prstGeom>
            <a:ln w="28575">
              <a:solidFill>
                <a:srgbClr val="125A58"/>
              </a:solidFill>
            </a:ln>
          </p:spPr>
        </p:pic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5AAEA55-7F3C-4626-9434-4A726947E90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316" y="1423370"/>
              <a:ext cx="2785152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22" name="Круг: прозрачная заливка 42">
              <a:extLst>
                <a:ext uri="{FF2B5EF4-FFF2-40B4-BE49-F238E27FC236}">
                  <a16:creationId xmlns:a16="http://schemas.microsoft.com/office/drawing/2014/main" id="{7645E0BB-9B99-4C24-8830-9D6271A66C3A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75A15B-89FA-4848-9A0E-23EACC472FB1}"/>
                </a:ext>
              </a:extLst>
            </p:cNvPr>
            <p:cNvSpPr txBox="1"/>
            <p:nvPr/>
          </p:nvSpPr>
          <p:spPr>
            <a:xfrm>
              <a:off x="1921950" y="1430936"/>
              <a:ext cx="2830262" cy="461665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</a:rPr>
                <a:t>«Асма көпүрө»</a:t>
              </a:r>
              <a:endParaRPr kumimoji="0" lang="ky-K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4" name="Группа 23">
            <a:extLst>
              <a:ext uri="{FF2B5EF4-FFF2-40B4-BE49-F238E27FC236}">
                <a16:creationId xmlns:a16="http://schemas.microsoft.com/office/drawing/2014/main" id="{5257C4BE-AD8E-46F6-B415-BD5937FBCCBD}"/>
              </a:ext>
            </a:extLst>
          </p:cNvPr>
          <p:cNvGrpSpPr/>
          <p:nvPr/>
        </p:nvGrpSpPr>
        <p:grpSpPr>
          <a:xfrm>
            <a:off x="424113" y="830499"/>
            <a:ext cx="3257354" cy="1608584"/>
            <a:chOff x="409074" y="721895"/>
            <a:chExt cx="4343138" cy="1608584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1DFC04BC-72E4-44CF-AE13-28E5BEC051EB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60" y="1916666"/>
              <a:ext cx="2785152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27" name="Круг: прозрачная заливка 20">
              <a:extLst>
                <a:ext uri="{FF2B5EF4-FFF2-40B4-BE49-F238E27FC236}">
                  <a16:creationId xmlns:a16="http://schemas.microsoft.com/office/drawing/2014/main" id="{0FB01481-E108-4995-8744-00CD85B0EF3B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320FA8-F923-4834-B6EA-C533FCF83842}"/>
                </a:ext>
              </a:extLst>
            </p:cNvPr>
            <p:cNvSpPr txBox="1"/>
            <p:nvPr/>
          </p:nvSpPr>
          <p:spPr>
            <a:xfrm>
              <a:off x="2005626" y="1394840"/>
              <a:ext cx="2550270" cy="461665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</a:rPr>
                <a:t>«Балалыгым»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5" name="Группа 28">
            <a:extLst>
              <a:ext uri="{FF2B5EF4-FFF2-40B4-BE49-F238E27FC236}">
                <a16:creationId xmlns:a16="http://schemas.microsoft.com/office/drawing/2014/main" id="{211D89E9-B355-4E18-85DC-D124256D6274}"/>
              </a:ext>
            </a:extLst>
          </p:cNvPr>
          <p:cNvGrpSpPr/>
          <p:nvPr/>
        </p:nvGrpSpPr>
        <p:grpSpPr>
          <a:xfrm>
            <a:off x="197088" y="2553315"/>
            <a:ext cx="3051439" cy="1608584"/>
            <a:chOff x="409074" y="721895"/>
            <a:chExt cx="4793759" cy="1608584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CE6BE9F-0393-428A-8A8C-BC5AC3F4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68" y="789461"/>
              <a:ext cx="1574958" cy="1541018"/>
            </a:xfrm>
            <a:prstGeom prst="ellipse">
              <a:avLst/>
            </a:prstGeom>
            <a:ln w="28575">
              <a:solidFill>
                <a:srgbClr val="125A58"/>
              </a:solidFill>
            </a:ln>
          </p:spPr>
        </p:pic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9EAEDD13-77CD-4D95-984A-891D76B482E8}"/>
                </a:ext>
              </a:extLst>
            </p:cNvPr>
            <p:cNvCxnSpPr>
              <a:cxnSpLocks/>
            </p:cNvCxnSpPr>
            <p:nvPr/>
          </p:nvCxnSpPr>
          <p:spPr>
            <a:xfrm>
              <a:off x="1967060" y="1916666"/>
              <a:ext cx="2207898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32" name="Круг: прозрачная заливка 27">
              <a:extLst>
                <a:ext uri="{FF2B5EF4-FFF2-40B4-BE49-F238E27FC236}">
                  <a16:creationId xmlns:a16="http://schemas.microsoft.com/office/drawing/2014/main" id="{CAEED0D9-D394-4CED-901C-021BCF2A848C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C84EB7-B325-4602-A46B-88812D0A40BF}"/>
                </a:ext>
              </a:extLst>
            </p:cNvPr>
            <p:cNvSpPr txBox="1"/>
            <p:nvPr/>
          </p:nvSpPr>
          <p:spPr>
            <a:xfrm>
              <a:off x="2054108" y="1081687"/>
              <a:ext cx="3148725" cy="461665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</a:rPr>
                <a:t>«Гезитчи Дзюйо»</a:t>
              </a:r>
              <a:endParaRPr kumimoji="0" lang="ky-K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9" name="Группа 33">
            <a:extLst>
              <a:ext uri="{FF2B5EF4-FFF2-40B4-BE49-F238E27FC236}">
                <a16:creationId xmlns:a16="http://schemas.microsoft.com/office/drawing/2014/main" id="{DBA66E15-F401-4D9C-B449-8816BAE7F511}"/>
              </a:ext>
            </a:extLst>
          </p:cNvPr>
          <p:cNvGrpSpPr/>
          <p:nvPr/>
        </p:nvGrpSpPr>
        <p:grpSpPr>
          <a:xfrm>
            <a:off x="424113" y="4272482"/>
            <a:ext cx="3329546" cy="1608584"/>
            <a:chOff x="409074" y="721895"/>
            <a:chExt cx="4439394" cy="1608584"/>
          </a:xfrm>
        </p:grpSpPr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2B86BB32-E9CF-4704-9D83-F93204C70F57}"/>
                </a:ext>
              </a:extLst>
            </p:cNvPr>
            <p:cNvCxnSpPr>
              <a:cxnSpLocks/>
            </p:cNvCxnSpPr>
            <p:nvPr/>
          </p:nvCxnSpPr>
          <p:spPr>
            <a:xfrm>
              <a:off x="2063316" y="1423370"/>
              <a:ext cx="2785152" cy="0"/>
            </a:xfrm>
            <a:prstGeom prst="line">
              <a:avLst/>
            </a:prstGeom>
            <a:noFill/>
            <a:ln w="28575" cap="flat" cmpd="sng" algn="ctr">
              <a:solidFill>
                <a:srgbClr val="125A58"/>
              </a:solidFill>
              <a:prstDash val="solid"/>
            </a:ln>
            <a:effectLst/>
          </p:spPr>
        </p:cxnSp>
        <p:sp>
          <p:nvSpPr>
            <p:cNvPr id="37" name="Круг: прозрачная заливка 32">
              <a:extLst>
                <a:ext uri="{FF2B5EF4-FFF2-40B4-BE49-F238E27FC236}">
                  <a16:creationId xmlns:a16="http://schemas.microsoft.com/office/drawing/2014/main" id="{6220EE0F-39EA-4B61-AEBF-546B84F2AE45}"/>
                </a:ext>
              </a:extLst>
            </p:cNvPr>
            <p:cNvSpPr/>
            <p:nvPr/>
          </p:nvSpPr>
          <p:spPr>
            <a:xfrm>
              <a:off x="409074" y="721895"/>
              <a:ext cx="1608584" cy="1608584"/>
            </a:xfrm>
            <a:prstGeom prst="donut">
              <a:avLst>
                <a:gd name="adj" fmla="val 2307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125A58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2C2A3A-92C4-4320-AE5B-57B00C5B2026}"/>
                </a:ext>
              </a:extLst>
            </p:cNvPr>
            <p:cNvSpPr txBox="1"/>
            <p:nvPr/>
          </p:nvSpPr>
          <p:spPr>
            <a:xfrm>
              <a:off x="2005626" y="1430936"/>
              <a:ext cx="2030898" cy="461665"/>
            </a:xfrm>
            <a:prstGeom prst="rect">
              <a:avLst/>
            </a:prstGeom>
            <a:noFill/>
            <a:ln w="28575">
              <a:solidFill>
                <a:srgbClr val="125A58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y-KG" sz="2400" kern="0" dirty="0" smtClean="0">
                  <a:solidFill>
                    <a:srgbClr val="073E87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</a:rPr>
                <a:t>«Бахиана»</a:t>
              </a:r>
              <a:endParaRPr kumimoji="0" lang="ky-K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73E8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63330F8-A408-4CD3-ACEF-C11905A6C769}"/>
              </a:ext>
            </a:extLst>
          </p:cNvPr>
          <p:cNvSpPr txBox="1"/>
          <p:nvPr/>
        </p:nvSpPr>
        <p:spPr>
          <a:xfrm>
            <a:off x="3881041" y="3034442"/>
            <a:ext cx="1405340" cy="830997"/>
          </a:xfrm>
          <a:prstGeom prst="rect">
            <a:avLst/>
          </a:prstGeom>
          <a:noFill/>
          <a:ln w="28575">
            <a:solidFill>
              <a:srgbClr val="125A58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ky-KG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Аңгеме-лери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/>
            </a:endParaRPr>
          </a:p>
        </p:txBody>
      </p:sp>
      <p:pic>
        <p:nvPicPr>
          <p:cNvPr id="1026" name="Picture 2" descr="Кенеш тобу - Ак жамгыр by Ubaliev and elzka03 on Sm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73" y="888650"/>
            <a:ext cx="1197414" cy="1492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23" y="2558932"/>
            <a:ext cx="1228148" cy="1607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5" y="830500"/>
            <a:ext cx="1202268" cy="1550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Стихи. Мы кому букет подарим?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9" y="4293452"/>
            <a:ext cx="1152294" cy="1585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326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02847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57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478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893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414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5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5291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01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 Айтматов -аалам жылдыз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0120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ky-KG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14 июня 2008 года. Как Кыргызстан провожал Чынгыза Айтматов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57166"/>
            <a:ext cx="6286544" cy="6024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974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Чингиз Айтматов “был и остается для нас братом, отцом, незыблемо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57166"/>
            <a:ext cx="7072362" cy="617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064896" cy="5688632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2699792" y="2492896"/>
            <a:ext cx="331236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Ч.Айтматов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5" idx="7"/>
          </p:cNvCxnSpPr>
          <p:nvPr/>
        </p:nvCxnSpPr>
        <p:spPr>
          <a:xfrm flipV="1">
            <a:off x="5527075" y="2204864"/>
            <a:ext cx="341069" cy="583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0"/>
            <a:endCxn id="5" idx="0"/>
          </p:cNvCxnSpPr>
          <p:nvPr/>
        </p:nvCxnSpPr>
        <p:spPr>
          <a:xfrm>
            <a:off x="4355976" y="24928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355976" y="177281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</p:cNvCxnSpPr>
          <p:nvPr/>
        </p:nvCxnSpPr>
        <p:spPr>
          <a:xfrm flipH="1" flipV="1">
            <a:off x="2483768" y="2492896"/>
            <a:ext cx="701109" cy="29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3"/>
          </p:cNvCxnSpPr>
          <p:nvPr/>
        </p:nvCxnSpPr>
        <p:spPr>
          <a:xfrm flipH="1">
            <a:off x="2699792" y="4213851"/>
            <a:ext cx="485085" cy="367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27075" y="4293096"/>
            <a:ext cx="701109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4"/>
          </p:cNvCxnSpPr>
          <p:nvPr/>
        </p:nvCxnSpPr>
        <p:spPr>
          <a:xfrm>
            <a:off x="4355976" y="45091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143636" y="1785926"/>
            <a:ext cx="2786082" cy="1428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Кайталангыс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талант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43636" y="3500438"/>
            <a:ext cx="2160240" cy="17281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Кылым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err="1" smtClean="0">
                <a:solidFill>
                  <a:schemeClr val="tx2">
                    <a:lumMod val="75000"/>
                  </a:schemeClr>
                </a:solidFill>
              </a:rPr>
              <a:t>адамы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32180" y="5085184"/>
            <a:ext cx="2664296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Улуу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жазуучу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42910" y="4357694"/>
            <a:ext cx="2429301" cy="14384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Кыргызстанды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дуйно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элине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тааныткан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инсан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1785926"/>
            <a:ext cx="2126610" cy="20882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Кыргыз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элинин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</a:rPr>
              <a:t>сыймыгы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83768" y="548680"/>
            <a:ext cx="3744416" cy="12372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Кылымда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бир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жаралуучу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</a:rPr>
              <a:t>инсан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3784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27584" y="2421244"/>
            <a:ext cx="78878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деген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кылым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кезген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калк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эле,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Кыргызымда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Чыңгыз деген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бар эле.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атын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таанытып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бүт ааламга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үчүн Чыңгыз өчпөс шам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эле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142976" y="1857364"/>
            <a:ext cx="68580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Адамга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эң кыйыны-күн сайын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адам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болуу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айткан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Чыңгыз атам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эң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оболу.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Адамдык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касиетти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сактай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билип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бололу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бир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бололу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Ч.Айтматовдун чыгармалары окурмандын ой-жүгүртүүсүнө кандай таасир берет? -  IDEA Central A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71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4348" y="857232"/>
            <a:ext cx="8072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Артыңда сүрөтүң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бар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киноң калды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Ааламга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тартууладың буларды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Атадан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калган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туяк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арман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айтып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Ар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улут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жаратат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го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жаңыларды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Эч ким күтпөгөн чыгарма. &amp;quot;Атадан калган туяк&amp;quot; аңгемеси тууралуу 8 ф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071810"/>
            <a:ext cx="6446566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Жамийлаң жапжаш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бойдон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дагы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калды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Жактырат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окурмандар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Даниярды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Кыпкызыл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бышкан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бойдон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алмаң турут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Кыйылбай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таштап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кеттиң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сен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буларды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Кетем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кейип-кепчип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ойлондуңбу,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Калтырып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эли-журтуң, курбуларды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Жамийла&amp;quot; повести тууралуу кызыктуу 15 факты. Москвада жаралган кыргыз  пове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6715125" cy="3571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pic>
        <p:nvPicPr>
          <p:cNvPr id="44036" name="Picture 4" descr="Зарубежные — Помн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71786"/>
            <a:ext cx="4964574" cy="3786214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14356"/>
            <a:ext cx="89296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Таш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боор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ажал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алып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кетти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Чынгызды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Таш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түшкөндөй кайгы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басты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кыргызды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Толгонайдай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боздоп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нечен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энелер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Тоо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көчкөндөй санаа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басты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кыргызды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2847" cy="6858000"/>
          </a:xfrm>
          <a:prstGeom prst="rect">
            <a:avLst/>
          </a:prstGeom>
          <a:noFill/>
        </p:spPr>
      </p:pic>
      <p:pic>
        <p:nvPicPr>
          <p:cNvPr id="49154" name="Picture 2" descr="Айтматов Чингиз Тоpекулович, биограф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00108"/>
            <a:ext cx="4210050" cy="5514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0"/>
            <a:ext cx="7381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Чыңгыз айтматовго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591526">
            <a:off x="6324691" y="3000652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y-KG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94 жыл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428728" y="785794"/>
            <a:ext cx="70723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Өзүңдү тирүү сезип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журтуң жүрөт,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Өзгөчө көңүл бөлүп чыгармаңа.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Дүнүйө таанып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билген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атың калды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Дүйшөнүң, Бетме-бетиң,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Кызыл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алма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 descr="Дүйшөн менен Алтынайдын ажайып ыры. &amp;quot;Биринчи мугалим&amp;quot; тууралуу 11 ф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2806"/>
            <a:ext cx="3143240" cy="2315020"/>
          </a:xfrm>
          <a:prstGeom prst="rect">
            <a:avLst/>
          </a:prstGeom>
          <a:noFill/>
        </p:spPr>
      </p:pic>
      <p:pic>
        <p:nvPicPr>
          <p:cNvPr id="41990" name="Picture 6" descr="Краткое содержание произведения Лицом к лицу Айтмат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482710"/>
            <a:ext cx="2857520" cy="2143141"/>
          </a:xfrm>
          <a:prstGeom prst="rect">
            <a:avLst/>
          </a:prstGeom>
          <a:noFill/>
        </p:spPr>
      </p:pic>
      <p:pic>
        <p:nvPicPr>
          <p:cNvPr id="41992" name="Picture 8" descr="Кызыл алма — Кыргыз маданият борбо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7" y="2643182"/>
            <a:ext cx="2367175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Акбаранын коз жаш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Чыңгыз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ага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тирек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болуп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кыргыз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калкка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Чыгармаң түнөк алды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ар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бир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жанда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Дүйнөнү дүңгүрөтүп арабызда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Жашай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, сен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жүрөктө Чыңгыз ата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! 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0" name="Picture 2" descr="Прозаик Чингиз Айтматов » Страница 5 » Информационный портал о Кыргызстане,  новости Кыргызстана и туриз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3116"/>
            <a:ext cx="5810256" cy="4357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7" y="0"/>
            <a:ext cx="9202847" cy="70722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643050"/>
            <a:ext cx="8006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Көңүл бурганыңыздар </a:t>
            </a:r>
          </a:p>
          <a:p>
            <a:pPr algn="ctr"/>
            <a:r>
              <a:rPr lang="ky-KG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үчүн чоң рахмат!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847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77105"/>
              </p:ext>
            </p:extLst>
          </p:nvPr>
        </p:nvGraphicFramePr>
        <p:xfrm>
          <a:off x="827584" y="1772816"/>
          <a:ext cx="7488831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717">
                  <a:extLst>
                    <a:ext uri="{9D8B030D-6E8A-4147-A177-3AD203B41FA5}">
                      <a16:colId xmlns:a16="http://schemas.microsoft.com/office/drawing/2014/main" val="2997535590"/>
                    </a:ext>
                  </a:extLst>
                </a:gridCol>
                <a:gridCol w="2761837">
                  <a:extLst>
                    <a:ext uri="{9D8B030D-6E8A-4147-A177-3AD203B41FA5}">
                      <a16:colId xmlns:a16="http://schemas.microsoft.com/office/drawing/2014/main" val="104482460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2657172621"/>
                    </a:ext>
                  </a:extLst>
                </a:gridCol>
              </a:tblGrid>
              <a:tr h="1198336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Билим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берүүчүлүк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Өнүктүрүүчүлүк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Тарбия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берүүчүлүк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18789"/>
                  </a:ext>
                </a:extLst>
              </a:tr>
              <a:tr h="3122144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Ч.Атматовдун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өмур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жолу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чыгармалары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жөнундө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кенири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маалымат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алышат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Улуу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жазуучунун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эмгектерин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сыйлыктарын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наамдарын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билишет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ky-KG" sz="2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 ойлорун эркин,далилдеп айта лышат.Берилген суроолорго жооп беришет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Патриоттуулук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сезимдери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ойгонот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мекенди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суйуугө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тарбияланат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6794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55836" y="428604"/>
            <a:ext cx="3100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Сабактын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максаты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2847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8604"/>
            <a:ext cx="2507804" cy="2651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3857628"/>
            <a:ext cx="53840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Чыңгыз Айтматов</a:t>
            </a:r>
          </a:p>
          <a:p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Айтматов Чыңгыз Төрөкулович 1928-жылы </a:t>
            </a:r>
          </a:p>
          <a:p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12-декабрда Талас облусунун </a:t>
            </a:r>
          </a:p>
          <a:p>
            <a:r>
              <a:rPr lang="ky-K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Кара-Буура(мурунку Киров ) районуна  караштуу Шекер айылында жарык дүйнөгө келген. </a:t>
            </a:r>
            <a:endParaRPr lang="ru-RU" sz="2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Красивый фоновый рисунок iDrops - Обои - Обои для рабочего стола - Soft  upgrade"/>
          <p:cNvPicPr>
            <a:picLocks noChangeAspect="1" noChangeArrowheads="1"/>
          </p:cNvPicPr>
          <p:nvPr/>
        </p:nvPicPr>
        <p:blipFill rotWithShape="1">
          <a:blip r:embed="rId2"/>
          <a:srcRect b="13250"/>
          <a:stretch/>
        </p:blipFill>
        <p:spPr bwMode="auto">
          <a:xfrm>
            <a:off x="0" y="0"/>
            <a:ext cx="9167432" cy="6858000"/>
          </a:xfrm>
          <a:prstGeom prst="rect">
            <a:avLst/>
          </a:prstGeom>
          <a:noFill/>
        </p:spPr>
      </p:pic>
      <p:pic>
        <p:nvPicPr>
          <p:cNvPr id="3" name="Picture 2" descr="12 декабря 1928г. родился советский и киргизский писатель 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4" y="153281"/>
            <a:ext cx="3240769" cy="36199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868" y="2571744"/>
            <a:ext cx="5357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Атасы-Төрөкул Айтматов  кыргыз өкмөтүнүн  эң жогорку эшалонундагы  мамлекеттик кызматкер болгон.</a:t>
            </a:r>
          </a:p>
          <a:p>
            <a:r>
              <a:rPr lang="ky-KG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Апасы-Нагима Хамзаевна  татар улутунан.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284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2000240"/>
            <a:ext cx="58926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y-KG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Атасы жөнүндө төмөнкүлөрдү эскерет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Чыңгыз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Айтматов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өтө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жаш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чагын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төмөнкүдөй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эстейт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 ар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мындайча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тартылат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капкара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чачы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ошол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көмүрдөй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чачтын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жериндеги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кашкайган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талаага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кийген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көйнөгү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кончу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узун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булгаары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өтүгү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көбүнчө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кош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чегилген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араба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жүрчү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Арабада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киши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отурууга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ылайыктап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отургуч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бекитип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каптатып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коюшкан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эле.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дайыма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арабанын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артында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отурчу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алдыда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арабакеч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Чыңгыз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Айтматов "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Саманчынын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повестинде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мындай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эпиграф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колдонот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 сага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эстелик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тургуза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албаймын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Сенин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көмүлгөнүңдү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 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билбейм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ушул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эмгегимди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Төрөкул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Айтматов, сага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арнаймын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атасыз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өскөн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Исторические личности: Торокул Айтматов с сыном Чингиз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795272" cy="3857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8"/>
            <a:ext cx="9144000" cy="666936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ая красивая акварель PPT фоновый рисунок PowerPoint шаблоны Скач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811" y="13271"/>
            <a:ext cx="920284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42313" y="2979505"/>
            <a:ext cx="14413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y-KG" sz="2800" b="1" dirty="0" smtClean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АСКАР</a:t>
            </a:r>
            <a:endParaRPr lang="ru-RU" sz="28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Улыбка гения. Уникальные фото Айтмат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143380"/>
            <a:ext cx="3278595" cy="2092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Неожиданные факты о детях Чынгыза Айтматова (дополнено) - Limon.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786610" cy="25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857496"/>
            <a:ext cx="28708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y-KG" sz="3200" b="1" cap="none" spc="0" dirty="0" smtClean="0">
                <a:ln/>
                <a:solidFill>
                  <a:schemeClr val="tx2">
                    <a:lumMod val="50000"/>
                  </a:schemeClr>
                </a:solidFill>
                <a:effectLst/>
              </a:rPr>
              <a:t>САНЖАР</a:t>
            </a:r>
            <a:endParaRPr lang="ru-RU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3071810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ЭЛДАР</a:t>
            </a:r>
            <a:endParaRPr lang="ru-RU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3071810"/>
            <a:ext cx="2000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ШИРИН</a:t>
            </a:r>
            <a:endParaRPr lang="ru-RU" sz="32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4357694"/>
            <a:ext cx="3195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Үй-бүлөсү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336</Words>
  <Application>Microsoft Office PowerPoint</Application>
  <PresentationFormat>Экран (4:3)</PresentationFormat>
  <Paragraphs>73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Book</vt:lpstr>
      <vt:lpstr>Times New Roman</vt:lpstr>
      <vt:lpstr>Ubuntu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TechLine</dc:creator>
  <cp:lastModifiedBy>User</cp:lastModifiedBy>
  <cp:revision>14</cp:revision>
  <dcterms:created xsi:type="dcterms:W3CDTF">2021-12-07T04:31:51Z</dcterms:created>
  <dcterms:modified xsi:type="dcterms:W3CDTF">2024-03-10T03:44:39Z</dcterms:modified>
</cp:coreProperties>
</file>