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79" r:id="rId3"/>
    <p:sldId id="263" r:id="rId4"/>
    <p:sldId id="265" r:id="rId5"/>
    <p:sldId id="264" r:id="rId6"/>
    <p:sldId id="285" r:id="rId7"/>
    <p:sldId id="281" r:id="rId8"/>
    <p:sldId id="282" r:id="rId9"/>
    <p:sldId id="283" r:id="rId10"/>
    <p:sldId id="284" r:id="rId11"/>
    <p:sldId id="276" r:id="rId12"/>
    <p:sldId id="286" r:id="rId13"/>
    <p:sldId id="287" r:id="rId14"/>
    <p:sldId id="277" r:id="rId15"/>
  </p:sldIdLst>
  <p:sldSz cx="9144000" cy="6858000" type="screen4x3"/>
  <p:notesSz cx="6858000" cy="9144000"/>
  <p:custDataLst>
    <p:tags r:id="rId1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98" autoAdjust="0"/>
  </p:normalViewPr>
  <p:slideViewPr>
    <p:cSldViewPr>
      <p:cViewPr varScale="1">
        <p:scale>
          <a:sx n="74" d="100"/>
          <a:sy n="74" d="100"/>
        </p:scale>
        <p:origin x="1642" y="91"/>
      </p:cViewPr>
      <p:guideLst>
        <p:guide orient="horz" pos="2160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>
            <a:extLst>
              <a:ext uri="{FF2B5EF4-FFF2-40B4-BE49-F238E27FC236}">
                <a16:creationId xmlns:a16="http://schemas.microsoft.com/office/drawing/2014/main" id="{2681F4CE-72D0-C268-76F8-5A23CFC4B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5A1134-25AF-D836-D710-EFF5D106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A78723-E960-76A2-EE28-36F3318C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7DDD85-1C51-D9B5-04C7-DCE623D3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1F455-1866-489D-8B30-F0F7CF2A477F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44173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>
            <a:extLst>
              <a:ext uri="{FF2B5EF4-FFF2-40B4-BE49-F238E27FC236}">
                <a16:creationId xmlns:a16="http://schemas.microsoft.com/office/drawing/2014/main" id="{9057BFD7-3FBE-5890-5175-85140262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60B8C2C-2455-AFEF-ACEE-8D97547A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CB091AE-4DEE-740A-7059-19161F45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92EB011-10D9-92E8-5C31-25BE0C90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CB60D-D1B9-4786-B0B4-5ED070F8A99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8035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roplets-SD-Content-R1d.png">
            <a:extLst>
              <a:ext uri="{FF2B5EF4-FFF2-40B4-BE49-F238E27FC236}">
                <a16:creationId xmlns:a16="http://schemas.microsoft.com/office/drawing/2014/main" id="{BB2001D3-4B80-A446-8BC1-122F675D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A5709-EDB9-677A-7957-2F0456B6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72C33-1922-4AEC-3637-95008EE1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766-4FB3-35AF-77CE-45334099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BF8CE-646A-4503-9146-AD192F1A3F0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56073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Droplets-SD-Content-R1d.png">
            <a:extLst>
              <a:ext uri="{FF2B5EF4-FFF2-40B4-BE49-F238E27FC236}">
                <a16:creationId xmlns:a16="http://schemas.microsoft.com/office/drawing/2014/main" id="{1FE8E8D1-1C49-1C3F-5019-5B9DD2F6E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E5078-A194-085A-FB76-9A22074F84B5}"/>
              </a:ext>
            </a:extLst>
          </p:cNvPr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D0AB7-AFC7-D572-AD42-A397C753C419}"/>
              </a:ext>
            </a:extLst>
          </p:cNvPr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3E5B7E8-1BA6-117D-CA7C-3B88E77257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5F955-5BA3-880A-C6BC-E39352E744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98A086A-DEA6-E200-D1B6-FF0A5DC433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1CC254E-8B16-4FBB-B703-37505C99A7B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18968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roplets-SD-Content-R1d.png">
            <a:extLst>
              <a:ext uri="{FF2B5EF4-FFF2-40B4-BE49-F238E27FC236}">
                <a16:creationId xmlns:a16="http://schemas.microsoft.com/office/drawing/2014/main" id="{923E49EF-3A3D-EA0D-5353-15FC0D812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CE738-1178-0079-4610-7B9C5A6D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2BD42-D9DC-0A61-B410-FD6AAF96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DD66C-BA6F-BB63-ED7C-217F5481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A6A3D-49C1-4482-A2FA-86F7AE9A00C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64752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Droplets-SD-Content-R1d.png">
            <a:extLst>
              <a:ext uri="{FF2B5EF4-FFF2-40B4-BE49-F238E27FC236}">
                <a16:creationId xmlns:a16="http://schemas.microsoft.com/office/drawing/2014/main" id="{A799D53A-F35C-E640-8B04-F49F68A03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69EE6-1D21-2540-0CDC-839E5C6DAFF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C93B3-A4D5-2B98-AE32-4D55978E9E4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C5A74-6DDB-2ED6-91E6-DB02130D1A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A5018ED9-8EFD-43A7-889E-274E4A1FABAA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65196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roplets-SD-Content-R1d.png">
            <a:extLst>
              <a:ext uri="{FF2B5EF4-FFF2-40B4-BE49-F238E27FC236}">
                <a16:creationId xmlns:a16="http://schemas.microsoft.com/office/drawing/2014/main" id="{7EDE215D-6C30-FE73-B825-F487EA92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F595A-6532-CBF2-E96A-C91010F5077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92847-9BF7-5AF0-3E8A-E489CBDECA5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3E020-0DAB-947E-27CB-08A7FD00FE2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8D3FC670-835A-412B-9361-38AA9E283C8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49476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roplets-SD-Content-R1d.png">
            <a:extLst>
              <a:ext uri="{FF2B5EF4-FFF2-40B4-BE49-F238E27FC236}">
                <a16:creationId xmlns:a16="http://schemas.microsoft.com/office/drawing/2014/main" id="{5431C3E9-4E20-37FE-D3C7-683FACEF8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0B552-4F0A-1DA8-261D-41C451CAD1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79EEE-75ED-8688-A9F7-9511759328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037B3-F9CF-D8BE-8E2A-BA4D0A6B64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561A397-FF5D-477D-B583-BE313992B35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35711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roplets-SD-Content-R1d.png">
            <a:extLst>
              <a:ext uri="{FF2B5EF4-FFF2-40B4-BE49-F238E27FC236}">
                <a16:creationId xmlns:a16="http://schemas.microsoft.com/office/drawing/2014/main" id="{10A657CD-A392-712D-ADE6-05B72ED5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039EF-CA6E-9902-F56E-0B4EB6A083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DF22A-0D32-8256-434B-52C2196304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C04A-B426-D3B4-3C46-EA31DCE278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6E6756D-BF94-4E9B-A7CD-E39EC10BCC4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9925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192D2338-71E1-EF3D-3B9A-E6E6CBCF3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F1418-78E3-2589-CE56-ECEFC7791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25F07-EC23-E808-E3EF-40F1F3BF79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19B21-D36C-EE9E-C2B2-BC59C07A31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063809F-0F1B-4FB6-97A1-FC109C0781B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88102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9B6E662F-4839-4221-0771-8F8B8B200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D4E98C-821E-1B8E-CD54-7C69FB99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0C740-DB4D-9F27-46CA-4B002E62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EE57B-0E7A-C173-3F04-568BDDC9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CFE1D-9F47-41D4-8E80-6CE67279583A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84300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SD-Content-R1d.png">
            <a:extLst>
              <a:ext uri="{FF2B5EF4-FFF2-40B4-BE49-F238E27FC236}">
                <a16:creationId xmlns:a16="http://schemas.microsoft.com/office/drawing/2014/main" id="{4ED37A49-BF43-1E51-FE6C-8505DC0C7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9EC50EF6-4D4A-AC24-7F47-5F926EFC46B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3C8E109-9C63-BDBF-782B-A21379910D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6FB9B59-A247-57B7-4E40-2AA6A05BA6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6FBC07B-37B4-4602-8A38-79D0BEAF1D6B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812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roplets-SD-Content-R1d.png">
            <a:extLst>
              <a:ext uri="{FF2B5EF4-FFF2-40B4-BE49-F238E27FC236}">
                <a16:creationId xmlns:a16="http://schemas.microsoft.com/office/drawing/2014/main" id="{9DCC66DF-0EF8-ECAE-C6F5-65DF968C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1944BC19-5350-42CF-0EDD-4FCC46E9CF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A2C48CA-4F86-1418-9696-7F7F509EB4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47D2EC4-7219-AFE2-B731-B80018781EF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82C1C6B-873C-47D7-9487-BAE1E8CABC5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57326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>
            <a:extLst>
              <a:ext uri="{FF2B5EF4-FFF2-40B4-BE49-F238E27FC236}">
                <a16:creationId xmlns:a16="http://schemas.microsoft.com/office/drawing/2014/main" id="{9290B1BC-776F-C7EF-90E5-1E43BEFA3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B52EA6F-DF1B-AC82-0F63-ACA1C118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3C44AFC-FF78-B752-6BDF-19F75731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D916E1-693D-0C19-8309-9C47F5B3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873FE-5561-44F8-9026-B65D0DCA111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6319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>
            <a:extLst>
              <a:ext uri="{FF2B5EF4-FFF2-40B4-BE49-F238E27FC236}">
                <a16:creationId xmlns:a16="http://schemas.microsoft.com/office/drawing/2014/main" id="{641BCC14-C1EC-E42A-71CD-F1DAEC22D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CA364BE-A7A4-2CA0-6BEC-2EE751BE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FAB125C-E7E9-AD3C-FAFF-604DD3A1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7DF0EE-B38F-A4C3-ED3B-F2C1E579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7F47B-CC05-4EED-9BC6-FAF014B42819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421052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roplets-SD-Content-R1d.png">
            <a:extLst>
              <a:ext uri="{FF2B5EF4-FFF2-40B4-BE49-F238E27FC236}">
                <a16:creationId xmlns:a16="http://schemas.microsoft.com/office/drawing/2014/main" id="{060C800E-4CB5-2811-D9A3-A32B909E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CDDCE-A6BD-7074-36A3-3AF0369B91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B20B-BCF2-1AC0-3843-AF40BEFD34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8E3DB-55CE-33DF-178B-A5383E1DB7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0A7E2E0-AF74-4893-80A9-E1591A27B072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85606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>
            <a:extLst>
              <a:ext uri="{FF2B5EF4-FFF2-40B4-BE49-F238E27FC236}">
                <a16:creationId xmlns:a16="http://schemas.microsoft.com/office/drawing/2014/main" id="{31402C91-34D7-A52D-EF59-92CCC8CD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4B5E95E-B09B-2E1D-23E2-07D2E9DD6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44CBF07-94C8-3DA9-C4AC-57D3B4FA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2171D4-D540-79EA-5396-99E5503A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7DDE4-777D-4E81-A58C-3AB1B608750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8666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C571C0E4-1555-B710-D4AE-8F016A7D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8D384-BB65-5182-DEBE-D14AD436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ACF7E-1589-2618-985F-416171B5B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FD813-DAA3-0A4C-8FA8-339EFF2B4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DF71C-EE4B-F916-C9D9-4C551F82C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6BB9-1FAA-1CAC-4CE6-D7AA96ED1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476268C-C471-46AC-87F9-3E9813D8FB98}" type="slidenum">
              <a:rPr lang="ru-RU" altLang="zh-CN"/>
              <a:pPr/>
              <a:t>‹#›</a:t>
            </a:fld>
            <a:endParaRPr lang="ru-R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1C684-D54B-9E3E-5B21-5A828332D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29614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ea typeface="+mj-ea"/>
              </a:rPr>
              <a:t/>
            </a:r>
            <a:br>
              <a:rPr lang="ky-KG" dirty="0">
                <a:ea typeface="+mj-ea"/>
              </a:rPr>
            </a:br>
            <a:r>
              <a:rPr lang="ky-KG">
                <a:ea typeface="+mj-ea"/>
              </a:rPr>
              <a:t/>
            </a:r>
            <a:br>
              <a:rPr lang="ky-KG">
                <a:ea typeface="+mj-ea"/>
              </a:rPr>
            </a:br>
            <a:r>
              <a:rPr lang="ky-KG" dirty="0">
                <a:ea typeface="+mj-ea"/>
              </a:rPr>
              <a:t/>
            </a:r>
            <a:br>
              <a:rPr lang="ky-KG" dirty="0">
                <a:ea typeface="+mj-ea"/>
              </a:rPr>
            </a:br>
            <a:r>
              <a:rPr lang="ky-KG" sz="4400" b="1" dirty="0">
                <a:solidFill>
                  <a:srgbClr val="FF0000"/>
                </a:solidFill>
                <a:ea typeface="+mj-ea"/>
              </a:rPr>
              <a:t>21-февраль  </a:t>
            </a:r>
            <a:r>
              <a:rPr lang="ky-KG" sz="4400" b="1" dirty="0" smtClean="0">
                <a:solidFill>
                  <a:srgbClr val="FF0000"/>
                </a:solidFill>
                <a:ea typeface="+mj-ea"/>
              </a:rPr>
              <a:t>ЭЛ АРАЛЫК Эне </a:t>
            </a:r>
            <a:r>
              <a:rPr lang="ky-KG" sz="4400" b="1" dirty="0">
                <a:solidFill>
                  <a:srgbClr val="FF0000"/>
                </a:solidFill>
                <a:ea typeface="+mj-ea"/>
              </a:rPr>
              <a:t>тил күнүнө карата </a:t>
            </a:r>
            <a:endParaRPr lang="ru-RU" sz="4400" b="1" dirty="0">
              <a:solidFill>
                <a:srgbClr val="FF0000"/>
              </a:solidFill>
              <a:ea typeface="+mj-e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BE68E-9EB1-1135-8AF5-C137F9AA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44557"/>
            <a:ext cx="6202660" cy="42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>
            <a:extLst>
              <a:ext uri="{FF2B5EF4-FFF2-40B4-BE49-F238E27FC236}">
                <a16:creationId xmlns:a16="http://schemas.microsoft.com/office/drawing/2014/main" id="{6AF8A790-F7AF-07C9-17F6-4B0DE6835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9075"/>
            <a:ext cx="6834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E9745-DC48-B612-96A2-6FE915BCE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550" y="1052513"/>
            <a:ext cx="7772400" cy="6461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b="1" dirty="0">
                <a:solidFill>
                  <a:srgbClr val="00B0F0"/>
                </a:solidFill>
                <a:ea typeface="+mj-ea"/>
              </a:rPr>
              <a:t>Залкар жазуучубуз Ч.Айтматов:</a:t>
            </a:r>
            <a:endParaRPr lang="ru-RU" b="1" dirty="0">
              <a:solidFill>
                <a:srgbClr val="00B0F0"/>
              </a:solidFill>
              <a:ea typeface="+mj-ea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2E1DD8-B565-A61A-A582-6477917E8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350" y="1698625"/>
            <a:ext cx="6400800" cy="38385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sz="3200" b="1" dirty="0">
                <a:solidFill>
                  <a:srgbClr val="7030A0"/>
                </a:solidFill>
                <a:ea typeface="+mn-ea"/>
              </a:rPr>
              <a:t>«Кылымдан кылым өтүп, кыргыз эли жер үстүндө жашап турса, кыргыз тили да жашай берет»-деп айткандай, эне тилибиз-кыргыз тили нечендеген кылымдар бою жашап келген, жашап жатат жана да жашай бермекчи!</a:t>
            </a:r>
            <a:endParaRPr lang="ru-RU" sz="3200" b="1" dirty="0">
              <a:solidFill>
                <a:srgbClr val="7030A0"/>
              </a:solidFill>
              <a:ea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49D81-EA14-CC71-795F-C65F6ED9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865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ea typeface="+mj-ea"/>
              </a:rPr>
              <a:t>Бышыктоо үчүн суроолор</a:t>
            </a:r>
            <a:br>
              <a:rPr lang="ky-KG" dirty="0">
                <a:ea typeface="+mj-ea"/>
              </a:rPr>
            </a:br>
            <a:r>
              <a:rPr lang="ky-KG" dirty="0">
                <a:ea typeface="+mj-ea"/>
              </a:rPr>
              <a:t>1.ТУУРА ЖЕ  КАТА ЭКЕНИН БЕЛГИЛЕ.</a:t>
            </a:r>
            <a:endParaRPr lang="ru-RU" dirty="0">
              <a:ea typeface="+mj-ea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26A1F18-D178-D9D9-6DBB-DE04C464981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93320464"/>
              </p:ext>
            </p:extLst>
          </p:nvPr>
        </p:nvGraphicFramePr>
        <p:xfrm>
          <a:off x="179513" y="1524000"/>
          <a:ext cx="8640958" cy="469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797">
                  <a:extLst>
                    <a:ext uri="{9D8B030D-6E8A-4147-A177-3AD203B41FA5}">
                      <a16:colId xmlns:a16="http://schemas.microsoft.com/office/drawing/2014/main" val="3228245748"/>
                    </a:ext>
                  </a:extLst>
                </a:gridCol>
                <a:gridCol w="6244897">
                  <a:extLst>
                    <a:ext uri="{9D8B030D-6E8A-4147-A177-3AD203B41FA5}">
                      <a16:colId xmlns:a16="http://schemas.microsoft.com/office/drawing/2014/main" val="651485922"/>
                    </a:ext>
                  </a:extLst>
                </a:gridCol>
                <a:gridCol w="954132">
                  <a:extLst>
                    <a:ext uri="{9D8B030D-6E8A-4147-A177-3AD203B41FA5}">
                      <a16:colId xmlns:a16="http://schemas.microsoft.com/office/drawing/2014/main" val="1344640507"/>
                    </a:ext>
                  </a:extLst>
                </a:gridCol>
                <a:gridCol w="954132">
                  <a:extLst>
                    <a:ext uri="{9D8B030D-6E8A-4147-A177-3AD203B41FA5}">
                      <a16:colId xmlns:a16="http://schemas.microsoft.com/office/drawing/2014/main" val="245928086"/>
                    </a:ext>
                  </a:extLst>
                </a:gridCol>
              </a:tblGrid>
              <a:tr h="95451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ky-KG" sz="1800" b="1" dirty="0">
                          <a:solidFill>
                            <a:srgbClr val="FFFF00"/>
                          </a:solidFill>
                        </a:rPr>
                        <a:t>ТУУРА 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ky-KG" sz="1800" b="1" dirty="0">
                          <a:solidFill>
                            <a:srgbClr val="FFFF00"/>
                          </a:solidFill>
                        </a:rPr>
                        <a:t>КАТА</a:t>
                      </a:r>
                      <a:endParaRPr lang="ru-RU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2975585449"/>
                  </a:ext>
                </a:extLst>
              </a:tr>
              <a:tr h="954517">
                <a:tc>
                  <a:txBody>
                    <a:bodyPr/>
                    <a:lstStyle/>
                    <a:p>
                      <a:r>
                        <a:rPr lang="ky-KG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«</a:t>
                      </a:r>
                      <a:r>
                        <a:rPr lang="ru-RU" sz="1800" dirty="0" err="1"/>
                        <a:t>Кылымдан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кылым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өтүп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кыргыз</a:t>
                      </a:r>
                      <a:r>
                        <a:rPr lang="ru-RU" sz="1800" dirty="0"/>
                        <a:t> эли </a:t>
                      </a:r>
                      <a:r>
                        <a:rPr lang="ru-RU" sz="1800" dirty="0" err="1"/>
                        <a:t>жер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үстүндө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жашап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турса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кыргыз</a:t>
                      </a:r>
                      <a:r>
                        <a:rPr lang="ru-RU" sz="1800" dirty="0"/>
                        <a:t> тили да </a:t>
                      </a:r>
                      <a:r>
                        <a:rPr lang="ru-RU" sz="1800" dirty="0" err="1"/>
                        <a:t>жашай</a:t>
                      </a:r>
                      <a:r>
                        <a:rPr lang="ru-RU" sz="1800" dirty="0"/>
                        <a:t> берет»-</a:t>
                      </a:r>
                      <a:r>
                        <a:rPr lang="ru-RU" sz="1800" dirty="0" err="1"/>
                        <a:t>деп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aseline="0" dirty="0" err="1"/>
                        <a:t>айткан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aseline="0" dirty="0" err="1"/>
                        <a:t>Ч.Айтматов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3547494822"/>
                  </a:ext>
                </a:extLst>
              </a:tr>
              <a:tr h="914549">
                <a:tc>
                  <a:txBody>
                    <a:bodyPr/>
                    <a:lstStyle/>
                    <a:p>
                      <a:r>
                        <a:rPr lang="ky-KG" sz="1800" dirty="0"/>
                        <a:t>2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ky-KG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+mn-ea"/>
                          <a:cs typeface="+mn-cs"/>
                        </a:rPr>
                        <a:t>21-февраль  ЮНЕСКО тарабынан эл аралык  Эне тил күнү катары белгиленген</a:t>
                      </a:r>
                      <a:br>
                        <a:rPr lang="ky-KG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+mn-ea"/>
                          <a:cs typeface="+mn-cs"/>
                        </a:rPr>
                      </a:br>
                      <a:endParaRPr lang="ru-RU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89559110"/>
                  </a:ext>
                </a:extLst>
              </a:tr>
              <a:tr h="914549">
                <a:tc>
                  <a:txBody>
                    <a:bodyPr/>
                    <a:lstStyle/>
                    <a:p>
                      <a:r>
                        <a:rPr lang="ky-KG" sz="1800" dirty="0"/>
                        <a:t>3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ky-KG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+mn-ea"/>
                          <a:cs typeface="+mn-cs"/>
                        </a:rPr>
                        <a:t>21-февраль 1999-жылы бириккен Улуттар уюмунун агартуу, илим жана маданият маселелери боюнча уюму-ЮНЕСКО тарабынан жарыяланган</a:t>
                      </a:r>
                      <a:endParaRPr lang="ru-RU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3771444179"/>
                  </a:ext>
                </a:extLst>
              </a:tr>
              <a:tr h="954517">
                <a:tc>
                  <a:txBody>
                    <a:bodyPr/>
                    <a:lstStyle/>
                    <a:p>
                      <a:r>
                        <a:rPr lang="ky-KG" sz="1800" dirty="0"/>
                        <a:t>4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ky-KG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+mn-ea"/>
                          <a:cs typeface="+mn-cs"/>
                        </a:rPr>
                        <a:t>Жыл сайын эки жолу маданий жана тил байлыгын өркүндөтүү максатында белгиленип келе жатат</a:t>
                      </a:r>
                      <a:br>
                        <a:rPr lang="ky-KG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+mn-ea"/>
                          <a:cs typeface="+mn-cs"/>
                        </a:rPr>
                      </a:br>
                      <a:endParaRPr lang="ru-RU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20820265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57F28-BB82-C86C-B1CC-69E38596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ea typeface="+mj-ea"/>
              </a:rPr>
              <a:t>БҮГҮН САБАКТА:</a:t>
            </a:r>
            <a:endParaRPr lang="ru-RU" dirty="0">
              <a:ea typeface="+mj-ea"/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26790AE-CDC1-01F2-FD79-AF476D4BFB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1550" y="1773238"/>
            <a:ext cx="7486650" cy="401796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 Эне тил күнүнүн белгиленип калыш тарыхы жөнүндө  булактардан маалымат алышТЫ;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ky-KG" altLang="ru-RU" b="1" dirty="0">
              <a:solidFill>
                <a:srgbClr val="7030A0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эне тилин сүйүүгө, сактоого умтулушаТ;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ky-KG" altLang="ru-RU" b="1" dirty="0">
              <a:solidFill>
                <a:srgbClr val="7030A0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УЛУУ ОЙЧУЛДАРДЫН АСЫЛ ОЙЛОРУН КӨРКӨМ ОКУШТУ;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СУРООЛОРГО ЖООП БЕРИШТИ.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b="1" dirty="0">
              <a:solidFill>
                <a:srgbClr val="7030A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B1396-DC18-CB65-6FB7-C06F88BB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36675"/>
            <a:ext cx="7772400" cy="2092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ea typeface="+mj-ea"/>
              </a:rPr>
              <a:t>Көңүл бурганыңыздарга чоң ыРакмат!</a:t>
            </a:r>
            <a:endParaRPr lang="ru-RU" dirty="0">
              <a:ea typeface="+mj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92F96-C32B-4AB9-5A08-348E8CC5D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63" y="260350"/>
            <a:ext cx="6427787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70C0"/>
                </a:solidFill>
                <a:ea typeface="+mj-ea"/>
              </a:rPr>
              <a:t>Сабактын</a:t>
            </a:r>
            <a:r>
              <a:rPr lang="ru-RU" b="1" dirty="0">
                <a:solidFill>
                  <a:srgbClr val="0070C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70C0"/>
                </a:solidFill>
                <a:ea typeface="+mj-ea"/>
              </a:rPr>
              <a:t>темасы</a:t>
            </a:r>
            <a:r>
              <a:rPr lang="ru-RU" b="1" dirty="0">
                <a:solidFill>
                  <a:srgbClr val="0070C0"/>
                </a:solidFill>
                <a:ea typeface="+mj-ea"/>
              </a:rPr>
              <a:t>:</a:t>
            </a:r>
          </a:p>
        </p:txBody>
      </p:sp>
      <p:pic>
        <p:nvPicPr>
          <p:cNvPr id="20483" name="Рисунок 3">
            <a:extLst>
              <a:ext uri="{FF2B5EF4-FFF2-40B4-BE49-F238E27FC236}">
                <a16:creationId xmlns:a16="http://schemas.microsoft.com/office/drawing/2014/main" id="{B256F1A7-FD97-37E6-29AA-60734E008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12875"/>
            <a:ext cx="6859587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2AE1D-D974-A1B8-23FA-6FFE05CB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212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6224E7C2-6DBB-55DC-E47F-5ACCCDB5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0070C0"/>
                </a:solidFill>
                <a:ea typeface="+mj-ea"/>
              </a:rPr>
              <a:t>Сабактын максаты:</a:t>
            </a:r>
            <a:endParaRPr lang="ru-RU" altLang="ru-RU" b="1" dirty="0">
              <a:solidFill>
                <a:srgbClr val="0070C0"/>
              </a:solidFill>
              <a:ea typeface="+mj-ea"/>
            </a:endParaRPr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46796495-799B-A134-CD9A-897E088E65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916113"/>
            <a:ext cx="7772400" cy="3875087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 Эне тил күнүнүн белгиленип калыш тарыхы жөнүндө  булактардан маалымат алышат;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ky-KG" altLang="ru-RU" b="1" dirty="0">
              <a:solidFill>
                <a:srgbClr val="7030A0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эне тилин сүйүүгө, сактоого умтулушат;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ky-KG" altLang="ru-RU" b="1" dirty="0">
              <a:solidFill>
                <a:srgbClr val="7030A0"/>
              </a:solidFill>
              <a:ea typeface="+mn-ea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УЛУУ ОЙЧУЛДАРДЫН АСЫЛ ОЙЛОРУН КӨРКӨМ ОКУШАТ;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7030A0"/>
                </a:solidFill>
                <a:ea typeface="+mn-ea"/>
              </a:rPr>
              <a:t>СУРООЛОРГО ЖООП БЕРИШЕТ.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b="1" dirty="0">
              <a:solidFill>
                <a:srgbClr val="7030A0"/>
              </a:solidFill>
              <a:ea typeface="+mn-e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3E0288-FEE7-0A23-88AC-E8B895BD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6212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3">
            <a:extLst>
              <a:ext uri="{FF2B5EF4-FFF2-40B4-BE49-F238E27FC236}">
                <a16:creationId xmlns:a16="http://schemas.microsoft.com/office/drawing/2014/main" id="{08F8CDD0-E4F1-53B5-3B0A-01BEE789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619125"/>
            <a:ext cx="4749800" cy="1595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altLang="ru-RU" b="1" dirty="0">
                <a:solidFill>
                  <a:srgbClr val="C00000"/>
                </a:solidFill>
                <a:ea typeface="+mj-ea"/>
              </a:rPr>
              <a:t>Сабактын жүрүшү:</a:t>
            </a:r>
            <a:endParaRPr lang="ru-RU" altLang="ru-RU" b="1" dirty="0">
              <a:solidFill>
                <a:srgbClr val="C00000"/>
              </a:solidFill>
              <a:ea typeface="+mj-e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E6CE5-8CCF-0F35-1558-986143212A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1525" y="2214563"/>
            <a:ext cx="5313363" cy="3014662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ky-KG" altLang="ru-RU" b="1" dirty="0">
                <a:ea typeface="+mn-ea"/>
              </a:rPr>
              <a:t>Сабак Кыргыз Республикасынын Мамлекеттик тили-Кыргыз тилинин Гимнин аткаруу менен башталат.</a:t>
            </a:r>
            <a:endParaRPr lang="ru-RU" altLang="ru-RU" b="1" dirty="0">
              <a:ea typeface="+mn-e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2E147-9557-7ACE-DE0E-D2D38798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9361"/>
            <a:ext cx="3131840" cy="294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85F9F-E43F-E30A-2F8F-624880E38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44675"/>
            <a:ext cx="7772400" cy="4392613"/>
          </a:xfrm>
        </p:spPr>
        <p:txBody>
          <a:bodyPr/>
          <a:lstStyle/>
          <a:p>
            <a:pPr eaLnBrk="1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  <a:t>21-февраль  ЮНЕСКО тарабынан эл аралык  Эне тил күнү катары белгиленген.</a:t>
            </a:r>
            <a:b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  <a:t>Бул күн 1999-жылы бириккен Улуттар уюмунун агартуу, илим жана маданият маселелери боюнча уюму-ЮНЕСКО тарабынан жарыяланып, ошондон бери жыл сайын маданий жана тил байлыгын өркүндөтүү максатында белгиленип келе жатат.</a:t>
            </a:r>
            <a:b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ky-KG" sz="2200" b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b="1" dirty="0">
              <a:solidFill>
                <a:srgbClr val="C00000"/>
              </a:solidFill>
              <a:ea typeface="+mj-ea"/>
            </a:endParaRPr>
          </a:p>
        </p:txBody>
      </p:sp>
      <p:pic>
        <p:nvPicPr>
          <p:cNvPr id="23555" name="Рисунок 2">
            <a:extLst>
              <a:ext uri="{FF2B5EF4-FFF2-40B4-BE49-F238E27FC236}">
                <a16:creationId xmlns:a16="http://schemas.microsoft.com/office/drawing/2014/main" id="{974DBBAE-C92A-D53A-B95A-4F001630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8013"/>
            <a:ext cx="79914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Объект 3">
            <a:extLst>
              <a:ext uri="{FF2B5EF4-FFF2-40B4-BE49-F238E27FC236}">
                <a16:creationId xmlns:a16="http://schemas.microsoft.com/office/drawing/2014/main" id="{9F026A68-9983-FFE1-63DA-7D99CF900F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5761037" cy="6016625"/>
          </a:xfrm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3A6937EE-334A-88D6-EE62-EAE061C81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989138"/>
            <a:ext cx="29876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ky-KG" altLang="ru-RU" sz="2400">
                <a:latin typeface="Arial" panose="020B0604020202020204" pitchFamily="34" charset="0"/>
              </a:rPr>
              <a:t>2000-жылдан бери тил жана маданият түрдүүлүгүнө жана көп тилдүүлүккө көмөк көрсөтүү максатында белгиленип келет</a:t>
            </a:r>
            <a:r>
              <a:rPr lang="ky-KG" altLang="ru-RU" sz="1800">
                <a:latin typeface="Arial" panose="020B0604020202020204" pitchFamily="34" charset="0"/>
              </a:rPr>
              <a:t>.</a:t>
            </a: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2C093ACB-21F4-7E39-B253-352605ACF6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7313" y="333375"/>
            <a:ext cx="5830887" cy="54578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Кыргыз тили-кыргыздардын эне тили, түрк тилдеринин кыргыз-кыпчак тобуна кирет.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Кыргыз тили 1924-1927-жылдары латын алфавитинин негизиндеги, 1927-1941-жылдары латын алфавитинин негизиндеги жазууда болгон.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y-K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1935-жылы кыргыз тилинин алфавитинин кириллицага өткөрүү боюнча талкуу жүрүп, 1941-жылдан тартып кириллица жазуу системасы колдонулууда </a:t>
            </a:r>
            <a:r>
              <a:rPr lang="ky-KG" dirty="0">
                <a:ea typeface="+mn-ea"/>
              </a:rPr>
              <a:t>.  </a:t>
            </a:r>
            <a:endParaRPr lang="ru-RU" dirty="0">
              <a:ea typeface="+mn-e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F7D3D-0630-5C6E-DDC0-C6F79DA1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176212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DD745-7297-B8F4-8433-D3942819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88913"/>
            <a:ext cx="7631112" cy="20256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B0F0"/>
                </a:solidFill>
                <a:ea typeface="+mj-ea"/>
              </a:rPr>
              <a:t>окуучулар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эне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тил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жөнүндө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улуу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ойчулдардын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ырларынан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көркөм</a:t>
            </a:r>
            <a:r>
              <a:rPr lang="ru-RU" b="1" dirty="0">
                <a:solidFill>
                  <a:srgbClr val="00B0F0"/>
                </a:solidFill>
                <a:ea typeface="+mj-ea"/>
              </a:rPr>
              <a:t> </a:t>
            </a:r>
            <a:r>
              <a:rPr lang="ru-RU" b="1" dirty="0" err="1">
                <a:solidFill>
                  <a:srgbClr val="00B0F0"/>
                </a:solidFill>
                <a:ea typeface="+mj-ea"/>
              </a:rPr>
              <a:t>окушат</a:t>
            </a:r>
            <a:endParaRPr lang="ru-RU" b="1" dirty="0">
              <a:solidFill>
                <a:srgbClr val="00B0F0"/>
              </a:solidFill>
              <a:ea typeface="+mj-ea"/>
            </a:endParaRPr>
          </a:p>
        </p:txBody>
      </p:sp>
      <p:pic>
        <p:nvPicPr>
          <p:cNvPr id="26627" name="Объект 3">
            <a:extLst>
              <a:ext uri="{FF2B5EF4-FFF2-40B4-BE49-F238E27FC236}">
                <a16:creationId xmlns:a16="http://schemas.microsoft.com/office/drawing/2014/main" id="{33E5F528-5BC2-2213-BAD3-E3AD57E13DA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916113"/>
            <a:ext cx="4733925" cy="48307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Объект 3">
            <a:extLst>
              <a:ext uri="{FF2B5EF4-FFF2-40B4-BE49-F238E27FC236}">
                <a16:creationId xmlns:a16="http://schemas.microsoft.com/office/drawing/2014/main" id="{BC2B6D68-B8BA-847A-4009-73E81F6FF8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8913"/>
            <a:ext cx="5314950" cy="6692900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2925b6139608f3c7ab52ff6d8d4bfe1321288b"/>
</p:tagLst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157255417</TotalTime>
  <Pages>0</Pages>
  <Words>275</Words>
  <Characters>0</Characters>
  <Application>Microsoft Office PowerPoint</Application>
  <DocSecurity>0</DocSecurity>
  <PresentationFormat>Экран (4:3)</PresentationFormat>
  <Lines>0</Lines>
  <Paragraphs>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SimSun</vt:lpstr>
      <vt:lpstr>Arial</vt:lpstr>
      <vt:lpstr>Times New Roman</vt:lpstr>
      <vt:lpstr>Tw Cen MT</vt:lpstr>
      <vt:lpstr>Капля</vt:lpstr>
      <vt:lpstr>   21-февраль  ЭЛ АРАЛЫК Эне тил күнүнө карата </vt:lpstr>
      <vt:lpstr>Сабактын темасы:</vt:lpstr>
      <vt:lpstr>Сабактын максаты:</vt:lpstr>
      <vt:lpstr>Сабактын жүрүшү:</vt:lpstr>
      <vt:lpstr>21-февраль  ЮНЕСКО тарабынан эл аралык  Эне тил күнү катары белгиленген. Бул күн 1999-жылы бириккен Улуттар уюмунун агартуу, илим жана маданият маселелери боюнча уюму-ЮНЕСКО тарабынан жарыяланып, ошондон бери жыл сайын маданий жана тил байлыгын өркүндөтүү максатында белгиленип келе жатат.  </vt:lpstr>
      <vt:lpstr>Презентация PowerPoint</vt:lpstr>
      <vt:lpstr>Презентация PowerPoint</vt:lpstr>
      <vt:lpstr>окуучулар эне тил жөнүндө улуу ойчулдардын ырларынан көркөм окушат</vt:lpstr>
      <vt:lpstr>Презентация PowerPoint</vt:lpstr>
      <vt:lpstr>Презентация PowerPoint</vt:lpstr>
      <vt:lpstr>Залкар жазуучубуз Ч.Айтматов:</vt:lpstr>
      <vt:lpstr>Бышыктоо үчүн суроолор 1.ТУУРА ЖЕ  КАТА ЭКЕНИН БЕЛГИЛЕ.</vt:lpstr>
      <vt:lpstr>БҮГҮН САБАКТА:</vt:lpstr>
      <vt:lpstr>Көңүл бурганыңыздарга чоң ыРакмат!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subject/>
  <dc:creator>Acer</dc:creator>
  <cp:keywords/>
  <dc:description/>
  <cp:lastModifiedBy>User</cp:lastModifiedBy>
  <cp:revision>32</cp:revision>
  <cp:lastPrinted>1899-12-30T00:00:00Z</cp:lastPrinted>
  <dcterms:created xsi:type="dcterms:W3CDTF">2009-07-27T15:44:56Z</dcterms:created>
  <dcterms:modified xsi:type="dcterms:W3CDTF">2024-03-10T03:48:06Z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